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2"/>
  </p:notesMasterIdLst>
  <p:sldIdLst>
    <p:sldId id="1951" r:id="rId3"/>
    <p:sldId id="1960" r:id="rId4"/>
    <p:sldId id="1927" r:id="rId5"/>
    <p:sldId id="1689" r:id="rId6"/>
    <p:sldId id="2005" r:id="rId7"/>
    <p:sldId id="2006" r:id="rId8"/>
    <p:sldId id="1962" r:id="rId9"/>
    <p:sldId id="1963" r:id="rId10"/>
    <p:sldId id="1956" r:id="rId11"/>
    <p:sldId id="1964" r:id="rId12"/>
    <p:sldId id="2009" r:id="rId13"/>
    <p:sldId id="1980" r:id="rId14"/>
    <p:sldId id="1969" r:id="rId15"/>
    <p:sldId id="2011" r:id="rId16"/>
    <p:sldId id="2012" r:id="rId17"/>
    <p:sldId id="2013" r:id="rId18"/>
    <p:sldId id="1976" r:id="rId19"/>
    <p:sldId id="1974" r:id="rId20"/>
    <p:sldId id="2014" r:id="rId21"/>
    <p:sldId id="2015" r:id="rId22"/>
    <p:sldId id="1971" r:id="rId23"/>
    <p:sldId id="1977" r:id="rId24"/>
    <p:sldId id="1979" r:id="rId25"/>
    <p:sldId id="1986" r:id="rId26"/>
    <p:sldId id="1978" r:id="rId27"/>
    <p:sldId id="1981" r:id="rId28"/>
    <p:sldId id="1982" r:id="rId29"/>
    <p:sldId id="1983" r:id="rId30"/>
    <p:sldId id="1984" r:id="rId31"/>
    <p:sldId id="1973" r:id="rId32"/>
    <p:sldId id="1987" r:id="rId33"/>
    <p:sldId id="2017" r:id="rId34"/>
    <p:sldId id="1988" r:id="rId35"/>
    <p:sldId id="1989" r:id="rId36"/>
    <p:sldId id="1990" r:id="rId37"/>
    <p:sldId id="1993" r:id="rId38"/>
    <p:sldId id="1997" r:id="rId39"/>
    <p:sldId id="1992" r:id="rId40"/>
    <p:sldId id="1999" r:id="rId41"/>
    <p:sldId id="2001" r:id="rId42"/>
    <p:sldId id="2000" r:id="rId43"/>
    <p:sldId id="2018" r:id="rId44"/>
    <p:sldId id="2016" r:id="rId45"/>
    <p:sldId id="2002" r:id="rId46"/>
    <p:sldId id="2003" r:id="rId47"/>
    <p:sldId id="2004" r:id="rId48"/>
    <p:sldId id="1948" r:id="rId49"/>
    <p:sldId id="1894" r:id="rId50"/>
    <p:sldId id="20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D4FF"/>
    <a:srgbClr val="0DC0FF"/>
    <a:srgbClr val="513E1B"/>
    <a:srgbClr val="960000"/>
    <a:srgbClr val="FFF3E5"/>
    <a:srgbClr val="FFE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86424" autoAdjust="0"/>
  </p:normalViewPr>
  <p:slideViewPr>
    <p:cSldViewPr>
      <p:cViewPr varScale="1">
        <p:scale>
          <a:sx n="97" d="100"/>
          <a:sy n="97" d="100"/>
        </p:scale>
        <p:origin x="-597" y="-79"/>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2597"/>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561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2428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2228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8523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8251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514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3639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0677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535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6510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2</a:t>
            </a:fld>
            <a:endParaRPr lang="en-US" dirty="0"/>
          </a:p>
        </p:txBody>
      </p:sp>
    </p:spTree>
    <p:extLst>
      <p:ext uri="{BB962C8B-B14F-4D97-AF65-F5344CB8AC3E}">
        <p14:creationId xmlns:p14="http://schemas.microsoft.com/office/powerpoint/2010/main" xmlns="" val="221199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9265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608648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93290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53658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03090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85434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205722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74332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77149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0863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03982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19414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74803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01796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9932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20536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49071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25202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19824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09532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92597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90691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4277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48</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solidFill>
            <a:srgbClr val="FFFFFF"/>
          </a:solidFill>
          <a:ln/>
        </p:spPr>
      </p:sp>
      <p:sp>
        <p:nvSpPr>
          <p:cNvPr id="10243"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xmlns="" val="247936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618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7996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3830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301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1/16/2023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304800" y="502920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Week  41  </a:t>
            </a:r>
          </a:p>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18 January 2023</a:t>
            </a:r>
            <a:endPar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152400" y="772896"/>
            <a:ext cx="88392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Praying for Knowledge of the Truth</a:t>
            </a:r>
          </a:p>
          <a:p>
            <a:pPr algn="ctr"/>
            <a:r>
              <a:rPr lang="en-US" sz="4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1:1 – 14</a:t>
            </a:r>
          </a:p>
        </p:txBody>
      </p:sp>
      <p:sp>
        <p:nvSpPr>
          <p:cNvPr id="3" name="TextBox 2"/>
          <p:cNvSpPr txBox="1"/>
          <p:nvPr/>
        </p:nvSpPr>
        <p:spPr>
          <a:xfrm>
            <a:off x="1600200" y="4419600"/>
            <a:ext cx="6248400"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The Sufficiency of Jesus </a:t>
            </a:r>
            <a:r>
              <a:rPr lang="en-US" sz="2400" dirty="0">
                <a:solidFill>
                  <a:srgbClr val="FFFF00"/>
                </a:solidFill>
                <a:effectLst>
                  <a:outerShdw blurRad="38100" dist="38100" dir="2700000" algn="tl">
                    <a:srgbClr val="000000">
                      <a:alpha val="43137"/>
                    </a:srgbClr>
                  </a:outerShdw>
                </a:effectLst>
                <a:latin typeface="Arial Rounded MT Bold" panose="020F0704030504030204" pitchFamily="34" charset="0"/>
              </a:rPr>
              <a:t>Christ </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Tree>
    <p:extLst>
      <p:ext uri="{BB962C8B-B14F-4D97-AF65-F5344CB8AC3E}">
        <p14:creationId xmlns:p14="http://schemas.microsoft.com/office/powerpoint/2010/main" xmlns="" val="40150154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Chapter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2065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 CHRIST, OUR LORD: </a:t>
            </a:r>
            <a:r>
              <a:rPr lang="en-US" sz="2400" b="1" dirty="0" smtClean="0">
                <a:latin typeface="Cambria" pitchFamily="18" charset="0"/>
              </a:rPr>
              <a:t>  In Colossians 1:1–29, Paul takes a close look at the implications of the sufficiency of Christ’s supreme person and work in all areas of our lives.  He begins by expressing his deep gratitude for the Colossian believers; his authentic care and concern for </a:t>
            </a:r>
            <a:r>
              <a:rPr lang="en-US" sz="2400" b="1" dirty="0">
                <a:latin typeface="Cambria" pitchFamily="18" charset="0"/>
              </a:rPr>
              <a:t>them  </a:t>
            </a:r>
            <a:r>
              <a:rPr lang="en-US" sz="2400" b="1" dirty="0" smtClean="0">
                <a:latin typeface="Cambria" pitchFamily="18" charset="0"/>
              </a:rPr>
              <a:t>is evident in his prayer (</a:t>
            </a:r>
            <a:r>
              <a:rPr lang="en-US" sz="2400" b="1" dirty="0" smtClean="0">
                <a:effectLst>
                  <a:outerShdw blurRad="38100" dist="38100" dir="2700000" algn="tl">
                    <a:srgbClr val="000000">
                      <a:alpha val="43137"/>
                    </a:srgbClr>
                  </a:outerShdw>
                </a:effectLst>
                <a:latin typeface="Cambria" pitchFamily="18" charset="0"/>
              </a:rPr>
              <a:t>1:3-8</a:t>
            </a:r>
            <a:r>
              <a:rPr lang="en-US" sz="2400" b="1" dirty="0" smtClean="0">
                <a:latin typeface="Cambria" pitchFamily="18" charset="0"/>
              </a:rPr>
              <a:t>).  With a thankful heart, he prays for the  indispensable spiritual virtues of </a:t>
            </a:r>
            <a:r>
              <a:rPr lang="en-US" sz="2400" b="1" i="1" dirty="0" smtClean="0">
                <a:latin typeface="Cambria" pitchFamily="18" charset="0"/>
              </a:rPr>
              <a:t>knowledge</a:t>
            </a:r>
            <a:r>
              <a:rPr lang="en-US" sz="2400" b="1" dirty="0" smtClean="0">
                <a:latin typeface="Cambria" pitchFamily="18" charset="0"/>
              </a:rPr>
              <a:t>, </a:t>
            </a:r>
            <a:r>
              <a:rPr lang="en-US" sz="2400" b="1" i="1" dirty="0" smtClean="0">
                <a:latin typeface="Cambria" pitchFamily="18" charset="0"/>
              </a:rPr>
              <a:t>wisdom </a:t>
            </a:r>
            <a:r>
              <a:rPr lang="en-US" sz="2400" b="1" dirty="0" smtClean="0">
                <a:latin typeface="Cambria" pitchFamily="18" charset="0"/>
              </a:rPr>
              <a:t>and </a:t>
            </a:r>
            <a:r>
              <a:rPr lang="en-US" sz="2400" b="1" i="1" dirty="0" smtClean="0">
                <a:latin typeface="Cambria" pitchFamily="18" charset="0"/>
              </a:rPr>
              <a:t>understanding</a:t>
            </a:r>
            <a:r>
              <a:rPr lang="en-US" sz="2400" b="1" dirty="0" smtClean="0">
                <a:latin typeface="Cambria" pitchFamily="18" charset="0"/>
              </a:rPr>
              <a:t> – each of which points to the will of Jesus Christ, our Lord (</a:t>
            </a:r>
            <a:r>
              <a:rPr lang="en-US" sz="2400" b="1" dirty="0" smtClean="0">
                <a:effectLst>
                  <a:outerShdw blurRad="38100" dist="38100" dir="2700000" algn="tl">
                    <a:srgbClr val="000000">
                      <a:alpha val="43137"/>
                    </a:srgbClr>
                  </a:outerShdw>
                </a:effectLst>
                <a:latin typeface="Cambria" pitchFamily="18" charset="0"/>
              </a:rPr>
              <a:t>1:9-14</a:t>
            </a:r>
            <a:r>
              <a:rPr lang="en-US" sz="2400" b="1" dirty="0" smtClean="0">
                <a:latin typeface="Cambria" pitchFamily="18" charset="0"/>
              </a:rPr>
              <a:t>).</a:t>
            </a:r>
          </a:p>
          <a:p>
            <a:pPr indent="457200">
              <a:spcAft>
                <a:spcPts val="1200"/>
              </a:spcAft>
            </a:pPr>
            <a:r>
              <a:rPr lang="en-US" sz="2400" b="1" dirty="0" smtClean="0">
                <a:latin typeface="Cambria" pitchFamily="18" charset="0"/>
              </a:rPr>
              <a:t>We also encounter one of the most profound and powerful articulations of the deity and humanity of Christ and His absolute lordship over all things.  Considered one  of the early hymn about the supremacy and sufficiency of Christ.  </a:t>
            </a:r>
          </a:p>
        </p:txBody>
      </p:sp>
    </p:spTree>
    <p:extLst>
      <p:ext uri="{BB962C8B-B14F-4D97-AF65-F5344CB8AC3E}">
        <p14:creationId xmlns:p14="http://schemas.microsoft.com/office/powerpoint/2010/main" xmlns="" val="2529897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Chapter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172" y="12065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Colossians </a:t>
            </a:r>
            <a:r>
              <a:rPr lang="en-US" sz="2400" b="1" dirty="0" smtClean="0">
                <a:effectLst>
                  <a:outerShdw blurRad="38100" dist="38100" dir="2700000" algn="tl">
                    <a:srgbClr val="000000">
                      <a:alpha val="43137"/>
                    </a:srgbClr>
                  </a:outerShdw>
                </a:effectLst>
                <a:latin typeface="Cambria" pitchFamily="18" charset="0"/>
              </a:rPr>
              <a:t>1:15-20</a:t>
            </a:r>
            <a:r>
              <a:rPr lang="en-US" sz="2400" b="1" dirty="0" smtClean="0">
                <a:latin typeface="Cambria" pitchFamily="18" charset="0"/>
              </a:rPr>
              <a:t> reminds us that Christ alone is preeminent over everything.  He is fully Human and fully divine, the Source of and Ruler over all creation, and the One who reconciles heaven and earth.  </a:t>
            </a:r>
          </a:p>
          <a:p>
            <a:pPr indent="457200">
              <a:spcAft>
                <a:spcPts val="1200"/>
              </a:spcAft>
            </a:pPr>
            <a:r>
              <a:rPr lang="en-US" sz="2400" b="1" dirty="0" smtClean="0">
                <a:latin typeface="Cambria" pitchFamily="18" charset="0"/>
              </a:rPr>
              <a:t>Paul uses this magnificent hymn to encourage and challenge the Colossians to continue in their faith in Jesus as Lord, explaining that authentic ministry derives from that faith and from the hope they received from the proclamation of the gospel (</a:t>
            </a:r>
            <a:r>
              <a:rPr lang="en-US" sz="2400" b="1" dirty="0" smtClean="0">
                <a:effectLst>
                  <a:outerShdw blurRad="38100" dist="38100" dir="2700000" algn="tl">
                    <a:srgbClr val="000000">
                      <a:alpha val="43137"/>
                    </a:srgbClr>
                  </a:outerShdw>
                </a:effectLst>
                <a:latin typeface="Cambria" pitchFamily="18" charset="0"/>
              </a:rPr>
              <a:t>1:21-29</a:t>
            </a:r>
            <a:r>
              <a:rPr lang="en-US" sz="2400" b="1" dirty="0" smtClean="0">
                <a:latin typeface="Cambria" pitchFamily="18" charset="0"/>
              </a:rPr>
              <a:t>).  </a:t>
            </a:r>
          </a:p>
        </p:txBody>
      </p:sp>
    </p:spTree>
    <p:extLst>
      <p:ext uri="{BB962C8B-B14F-4D97-AF65-F5344CB8AC3E}">
        <p14:creationId xmlns:p14="http://schemas.microsoft.com/office/powerpoint/2010/main" xmlns="" val="18217028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rot="21371951">
            <a:off x="754443" y="3066915"/>
            <a:ext cx="5647406" cy="461665"/>
          </a:xfrm>
          <a:prstGeom prst="rect">
            <a:avLst/>
          </a:prstGeom>
        </p:spPr>
        <p:txBody>
          <a:bodyPr wrap="square">
            <a:spAutoFit/>
          </a:bodyPr>
          <a:lstStyle/>
          <a:p>
            <a:pPr algn="ctr"/>
            <a:r>
              <a:rPr lang="en-US" sz="2400" b="1" dirty="0" smtClean="0">
                <a:solidFill>
                  <a:srgbClr val="960000"/>
                </a:solidFill>
                <a:effectLst>
                  <a:outerShdw blurRad="38100" dist="38100" dir="2700000" algn="tl">
                    <a:srgbClr val="000000">
                      <a:alpha val="43137"/>
                    </a:srgbClr>
                  </a:outerShdw>
                </a:effectLst>
                <a:latin typeface="Bodoni MT" pitchFamily="18" charset="0"/>
              </a:rPr>
              <a:t>Praying for Knowledge of the Truth</a:t>
            </a:r>
            <a:endParaRPr lang="en-US" sz="2400" b="1" dirty="0">
              <a:solidFill>
                <a:srgbClr val="960000"/>
              </a:solidFill>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xmlns="" val="2097532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1:1 - 2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457200" y="1233394"/>
            <a:ext cx="8305800" cy="2862322"/>
          </a:xfrm>
          <a:prstGeom prst="rect">
            <a:avLst/>
          </a:prstGeom>
          <a:gradFill flip="none" rotWithShape="1">
            <a:gsLst>
              <a:gs pos="3000">
                <a:srgbClr val="5BD4FF"/>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Paul</a:t>
            </a:r>
            <a:r>
              <a:rPr lang="en-US" sz="2800" i="1" dirty="0">
                <a:latin typeface="Georgia" panose="02040502050405020303" pitchFamily="18" charset="0"/>
              </a:rPr>
              <a:t>, an apostle of Jesus Christ by the will of God, and Timothy our brother</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To </a:t>
            </a:r>
            <a:r>
              <a:rPr lang="en-US" sz="2800" i="1" dirty="0">
                <a:latin typeface="Georgia" panose="02040502050405020303" pitchFamily="18" charset="0"/>
              </a:rPr>
              <a:t>the saints and faithful brethren in Christ who are in Colosse</a:t>
            </a:r>
            <a:r>
              <a:rPr lang="en-US" sz="2800" i="1" dirty="0" smtClean="0">
                <a:latin typeface="Georgia" panose="02040502050405020303" pitchFamily="18" charset="0"/>
              </a:rPr>
              <a:t>: </a:t>
            </a:r>
          </a:p>
          <a:p>
            <a:r>
              <a:rPr lang="en-US" sz="2800" i="1" dirty="0" smtClean="0">
                <a:latin typeface="Georgia" panose="02040502050405020303" pitchFamily="18" charset="0"/>
              </a:rPr>
              <a:t>Grace </a:t>
            </a:r>
            <a:r>
              <a:rPr lang="en-US" sz="2800" i="1" dirty="0">
                <a:latin typeface="Georgia" panose="02040502050405020303" pitchFamily="18" charset="0"/>
              </a:rPr>
              <a:t>to you and peace from God our Father </a:t>
            </a:r>
            <a:r>
              <a:rPr lang="en-US" sz="2800" i="1" dirty="0" smtClean="0">
                <a:latin typeface="Georgia" panose="02040502050405020303" pitchFamily="18" charset="0"/>
              </a:rPr>
              <a:t>and </a:t>
            </a:r>
            <a:r>
              <a:rPr lang="en-US" sz="2800" i="1" dirty="0">
                <a:latin typeface="Georgia" panose="02040502050405020303" pitchFamily="18" charset="0"/>
              </a:rPr>
              <a:t>the Lord Jesus Christ.</a:t>
            </a:r>
          </a:p>
        </p:txBody>
      </p:sp>
    </p:spTree>
    <p:extLst>
      <p:ext uri="{BB962C8B-B14F-4D97-AF65-F5344CB8AC3E}">
        <p14:creationId xmlns:p14="http://schemas.microsoft.com/office/powerpoint/2010/main" xmlns="" val="2639241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1:1 - 2 </a:t>
            </a:r>
            <a:endPar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172" y="12065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Throughout the life of any ministry false teachers tend to target new believers or those who haven’t properly matured in their faith.  They rarely go after the well-trained Christian, the Pastors, the teachers, or the theological thinkers in the church.  That makes sense. </a:t>
            </a:r>
          </a:p>
          <a:p>
            <a:pPr indent="457200">
              <a:spcAft>
                <a:spcPts val="1200"/>
              </a:spcAft>
            </a:pPr>
            <a:r>
              <a:rPr lang="en-US" sz="2400" b="1" dirty="0" smtClean="0">
                <a:latin typeface="Cambria" pitchFamily="18" charset="0"/>
              </a:rPr>
              <a:t>If false teachers had solid biblical evidence and strong doctrinal arguments, they’d find ready ears among the more biblically and theological astute.  Instead, like ravenous predators, false teachers prowl around the edges of the flock, scoping out the straggler, the newborns, the spiritually weak and sick – easy victims of deception and confusion.</a:t>
            </a:r>
          </a:p>
          <a:p>
            <a:pPr indent="457200">
              <a:spcAft>
                <a:spcPts val="1200"/>
              </a:spcAft>
            </a:pPr>
            <a:r>
              <a:rPr lang="en-US" sz="2400" b="1" dirty="0" smtClean="0">
                <a:latin typeface="Cambria" pitchFamily="18" charset="0"/>
              </a:rPr>
              <a:t>Why is that?</a:t>
            </a:r>
          </a:p>
        </p:txBody>
      </p:sp>
    </p:spTree>
    <p:extLst>
      <p:ext uri="{BB962C8B-B14F-4D97-AF65-F5344CB8AC3E}">
        <p14:creationId xmlns:p14="http://schemas.microsoft.com/office/powerpoint/2010/main" xmlns="" val="33927668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1:1 - 2 </a:t>
            </a:r>
            <a:endPar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172" y="1206500"/>
            <a:ext cx="8534400" cy="4462760"/>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First </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false </a:t>
            </a:r>
            <a:r>
              <a:rPr lang="en-US" sz="2400" b="1" dirty="0" smtClean="0">
                <a:latin typeface="Cambria" pitchFamily="18" charset="0"/>
              </a:rPr>
              <a:t>teachers know that those who are well grounded in scripture and mature in their theology will be centered the truth; they won’t be easily lead astray.  True knowledge hat comes form God’s Word strengthens and stabilizes believers.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Second – </a:t>
            </a:r>
            <a:r>
              <a:rPr lang="en-US" sz="2400" b="1" dirty="0" smtClean="0">
                <a:latin typeface="Cambria" pitchFamily="18" charset="0"/>
              </a:rPr>
              <a:t>false teachers know that those with a growing knowledge of God will have a greater awareness of doctrinal lies.  These often know heresies by name.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Third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mature </a:t>
            </a:r>
            <a:r>
              <a:rPr lang="en-US" sz="2400" b="1" dirty="0" smtClean="0">
                <a:latin typeface="Cambria" pitchFamily="18" charset="0"/>
              </a:rPr>
              <a:t>believers have had experience in discerning the difference between truth and falsehood, between good and evil, and between light and darkness. </a:t>
            </a:r>
          </a:p>
        </p:txBody>
      </p:sp>
    </p:spTree>
    <p:extLst>
      <p:ext uri="{BB962C8B-B14F-4D97-AF65-F5344CB8AC3E}">
        <p14:creationId xmlns:p14="http://schemas.microsoft.com/office/powerpoint/2010/main" xmlns="" val="41008684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1:1 - 2 </a:t>
            </a:r>
            <a:endPar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172" y="1206500"/>
            <a:ext cx="8534400" cy="26776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small, newly established church in Colossae, false teachers were trying to take advantage of the believers’ spiritual youth and ignorance.  Whatever the spiritual disease brought by these teachers </a:t>
            </a:r>
            <a:r>
              <a:rPr lang="en-US" sz="2400" b="1" dirty="0" smtClean="0">
                <a:latin typeface="Cambria" pitchFamily="18" charset="0"/>
              </a:rPr>
              <a:t>– worldly </a:t>
            </a:r>
            <a:r>
              <a:rPr lang="en-US" sz="2400" b="1" dirty="0" smtClean="0">
                <a:latin typeface="Cambria" pitchFamily="18" charset="0"/>
              </a:rPr>
              <a:t>philosophy, pagan mysticism, Jewish legalism, or pious asceticism – the cure was the same: </a:t>
            </a:r>
            <a:r>
              <a:rPr lang="en-US" sz="2400" b="1" dirty="0" smtClean="0">
                <a:latin typeface="Cambria" pitchFamily="18" charset="0"/>
              </a:rPr>
              <a:t> knowledge </a:t>
            </a:r>
            <a:r>
              <a:rPr lang="en-US" sz="2400" b="1" dirty="0" smtClean="0">
                <a:latin typeface="Cambria" pitchFamily="18" charset="0"/>
              </a:rPr>
              <a:t>of the truth of Jesus Christ and acceptance of His sufficiency for all things. </a:t>
            </a:r>
          </a:p>
        </p:txBody>
      </p:sp>
    </p:spTree>
    <p:extLst>
      <p:ext uri="{BB962C8B-B14F-4D97-AF65-F5344CB8AC3E}">
        <p14:creationId xmlns:p14="http://schemas.microsoft.com/office/powerpoint/2010/main" xmlns="" val="16037455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1:1 -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a:t>
            </a:r>
            <a:endPar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this letter in his customary fashion:  the identification of the author and audience.  Though the letter is from Paul, he mentions “</a:t>
            </a:r>
            <a:r>
              <a:rPr lang="en-US" sz="2400" b="1" i="1" dirty="0" smtClean="0">
                <a:latin typeface="Cambria" pitchFamily="18" charset="0"/>
              </a:rPr>
              <a:t>Timothy our brother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At the time Colossians was written, about a decade had passed since Paul had invited young Timothy – a convert from Lystra in Asia Minor – to participate in his missionary work (</a:t>
            </a:r>
            <a:r>
              <a:rPr lang="en-US" sz="2400" b="1" dirty="0" smtClean="0">
                <a:effectLst>
                  <a:outerShdw blurRad="38100" dist="38100" dir="2700000" algn="tl">
                    <a:srgbClr val="000000">
                      <a:alpha val="43137"/>
                    </a:srgbClr>
                  </a:outerShdw>
                </a:effectLst>
                <a:latin typeface="Cambria" pitchFamily="18" charset="0"/>
              </a:rPr>
              <a:t>Acts 16:1-3</a:t>
            </a:r>
            <a:r>
              <a:rPr lang="en-US" sz="2400" b="1" dirty="0" smtClean="0">
                <a:latin typeface="Cambria"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For more than a decade </a:t>
            </a:r>
            <a:r>
              <a:rPr lang="en-US" sz="2400" b="1" dirty="0" smtClean="0">
                <a:latin typeface="Cambria" pitchFamily="18" charset="0"/>
              </a:rPr>
              <a:t>Timothy </a:t>
            </a:r>
            <a:r>
              <a:rPr lang="en-US" sz="2400" b="1" dirty="0">
                <a:latin typeface="Cambria" pitchFamily="18" charset="0"/>
              </a:rPr>
              <a:t>had accompanied Paul through some very exciting and dangerous adventures including establishing churches in Philippi, Thessalonica, Athens and Corinth (</a:t>
            </a:r>
            <a:r>
              <a:rPr lang="en-US" sz="2400" b="1" dirty="0">
                <a:effectLst>
                  <a:outerShdw blurRad="38100" dist="38100" dir="2700000" algn="tl">
                    <a:srgbClr val="000000">
                      <a:alpha val="43137"/>
                    </a:srgbClr>
                  </a:outerShdw>
                </a:effectLst>
                <a:latin typeface="Cambria" pitchFamily="18" charset="0"/>
              </a:rPr>
              <a:t>Acts 17-19</a:t>
            </a:r>
            <a:r>
              <a:rPr lang="en-US" sz="2400" b="1" dirty="0">
                <a:latin typeface="Cambria" pitchFamily="18" charset="0"/>
              </a:rPr>
              <a:t>).  And assisting Paul </a:t>
            </a:r>
            <a:r>
              <a:rPr lang="en-US" sz="2400" b="1" dirty="0" smtClean="0">
                <a:latin typeface="Cambria" pitchFamily="18" charset="0"/>
              </a:rPr>
              <a:t>throughout </a:t>
            </a:r>
            <a:r>
              <a:rPr lang="en-US" sz="2400" b="1" dirty="0">
                <a:latin typeface="Cambria" pitchFamily="18" charset="0"/>
              </a:rPr>
              <a:t>his third missionary journey which climaxed with Paul’s arrest and imprisonment in Rome (</a:t>
            </a:r>
            <a:r>
              <a:rPr lang="en-US" sz="2400" b="1" dirty="0">
                <a:effectLst>
                  <a:outerShdw blurRad="38100" dist="38100" dir="2700000" algn="tl">
                    <a:srgbClr val="000000">
                      <a:alpha val="43137"/>
                    </a:srgbClr>
                  </a:outerShdw>
                </a:effectLst>
                <a:latin typeface="Cambria" pitchFamily="18" charset="0"/>
              </a:rPr>
              <a:t>Acts 21:27 – 28:31</a:t>
            </a:r>
            <a:r>
              <a:rPr lang="en-US" sz="2400" b="1" dirty="0" smtClean="0">
                <a:latin typeface="Cambria" pitchFamily="18" charset="0"/>
              </a:rPr>
              <a:t>)</a:t>
            </a:r>
            <a:endPar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319806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1:1 -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a:t>
            </a:r>
            <a:endPar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87821"/>
            <a:ext cx="86868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can’t be certain whether this mention of Timothy indicates that the epistle was in some sense coauthored by him </a:t>
            </a:r>
            <a:r>
              <a:rPr lang="en-US" sz="2400" b="1" dirty="0">
                <a:latin typeface="Cambria" pitchFamily="18" charset="0"/>
              </a:rPr>
              <a:t>or whether he served as Paul’s “</a:t>
            </a:r>
            <a:r>
              <a:rPr lang="en-US" sz="2400" b="1" dirty="0">
                <a:effectLst>
                  <a:outerShdw blurRad="38100" dist="38100" dir="2700000" algn="tl">
                    <a:srgbClr val="000000">
                      <a:alpha val="43137"/>
                    </a:srgbClr>
                  </a:outerShdw>
                </a:effectLst>
                <a:latin typeface="Cambria" pitchFamily="18" charset="0"/>
              </a:rPr>
              <a:t>amanuensis.</a:t>
            </a:r>
            <a:r>
              <a:rPr lang="en-US" sz="2400" b="1" dirty="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Parts of the letter are written in the first-person plural (“we”), suggesting that Paul and Timothy both expressed those sentiment (</a:t>
            </a:r>
            <a:r>
              <a:rPr lang="en-US" sz="2400" b="1" dirty="0" smtClean="0">
                <a:effectLst>
                  <a:outerShdw blurRad="38100" dist="38100" dir="2700000" algn="tl">
                    <a:srgbClr val="000000">
                      <a:alpha val="43137"/>
                    </a:srgbClr>
                  </a:outerShdw>
                </a:effectLst>
                <a:latin typeface="Cambria" pitchFamily="18" charset="0"/>
              </a:rPr>
              <a:t>1:3-12</a:t>
            </a:r>
            <a:r>
              <a:rPr lang="en-US" sz="2400" b="1" dirty="0" smtClean="0">
                <a:latin typeface="Cambria" pitchFamily="18" charset="0"/>
              </a:rPr>
              <a:t>).   However,  the letter abruptly switches in </a:t>
            </a:r>
            <a:r>
              <a:rPr lang="en-US" sz="2400" b="1" dirty="0" smtClean="0">
                <a:effectLst>
                  <a:outerShdw blurRad="38100" dist="38100" dir="2700000" algn="tl">
                    <a:srgbClr val="000000">
                      <a:alpha val="43137"/>
                    </a:srgbClr>
                  </a:outerShdw>
                </a:effectLst>
                <a:latin typeface="Cambria" pitchFamily="18" charset="0"/>
              </a:rPr>
              <a:t>1:23</a:t>
            </a:r>
            <a:r>
              <a:rPr lang="en-US" sz="2400" b="1" dirty="0" smtClean="0">
                <a:latin typeface="Cambria" pitchFamily="18" charset="0"/>
              </a:rPr>
              <a:t> when Paul says (“I, Paul.”) From that point on, when employing the first person, the letter primarily uses the singular form.  Regardless of Timothy’s involvement in writing or sending of this epistle, clearly the primary authority behind it was the apostle Paul.</a:t>
            </a:r>
          </a:p>
        </p:txBody>
      </p:sp>
    </p:spTree>
    <p:extLst>
      <p:ext uri="{BB962C8B-B14F-4D97-AF65-F5344CB8AC3E}">
        <p14:creationId xmlns:p14="http://schemas.microsoft.com/office/powerpoint/2010/main" xmlns="" val="3519916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1:1 -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a:t>
            </a:r>
            <a:endPar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75793"/>
            <a:ext cx="86868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recipients of the letter were “</a:t>
            </a:r>
            <a:r>
              <a:rPr lang="en-US" sz="2400" b="1" i="1" dirty="0" smtClean="0">
                <a:latin typeface="Cambria" pitchFamily="18" charset="0"/>
              </a:rPr>
              <a:t>the saints and faithful brethren in Christ who are at Colossae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Though they were almost one thousand miles away, the bond they enjoyed through the Holy Spirit made Paul and the Colossians members of the same spiritual family.  They shared the same father and were brothers and sisters in Christ.  As such, Paul felt obligated to aid their spiritual well-being. </a:t>
            </a:r>
          </a:p>
          <a:p>
            <a:pPr indent="457200">
              <a:spcAft>
                <a:spcPts val="1200"/>
              </a:spcAft>
            </a:pPr>
            <a:r>
              <a:rPr lang="en-US" sz="2400" b="1" dirty="0" smtClean="0">
                <a:latin typeface="Cambria" pitchFamily="18" charset="0"/>
              </a:rPr>
              <a:t>How easy it would have been for him to think, “</a:t>
            </a:r>
            <a:r>
              <a:rPr lang="en-US" sz="2400" b="1" i="1" dirty="0" smtClean="0">
                <a:latin typeface="Cambria" pitchFamily="18" charset="0"/>
              </a:rPr>
              <a:t>Colossae?</a:t>
            </a:r>
            <a:r>
              <a:rPr lang="en-US" sz="2400" b="1" dirty="0" smtClean="0">
                <a:latin typeface="Cambria" pitchFamily="18" charset="0"/>
              </a:rPr>
              <a:t>” </a:t>
            </a:r>
            <a:r>
              <a:rPr lang="en-US" sz="2400" b="1" dirty="0" smtClean="0">
                <a:latin typeface="Cambria" pitchFamily="18" charset="0"/>
              </a:rPr>
              <a:t>Never even been there! </a:t>
            </a:r>
            <a:r>
              <a:rPr lang="en-US" sz="2400" b="1" dirty="0" smtClean="0">
                <a:latin typeface="Cambria" pitchFamily="18" charset="0"/>
              </a:rPr>
              <a:t> If </a:t>
            </a:r>
            <a:r>
              <a:rPr lang="en-US" sz="2400" b="1" dirty="0" smtClean="0">
                <a:latin typeface="Cambria" pitchFamily="18" charset="0"/>
              </a:rPr>
              <a:t>they’re having problems, it’s not my responsibility.  Instead, he went out of his way to intervene for the spiritual health of people he knew only by proxy.</a:t>
            </a:r>
          </a:p>
        </p:txBody>
      </p:sp>
    </p:spTree>
    <p:extLst>
      <p:ext uri="{BB962C8B-B14F-4D97-AF65-F5344CB8AC3E}">
        <p14:creationId xmlns:p14="http://schemas.microsoft.com/office/powerpoint/2010/main" xmlns="" val="24770875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0" y="0"/>
            <a:ext cx="9144000" cy="6858000"/>
          </a:xfrm>
          <a:prstGeom prst="rect">
            <a:avLst/>
          </a:prstGeom>
        </p:spPr>
      </p:pic>
      <p:sp>
        <p:nvSpPr>
          <p:cNvPr id="3" name="TextBox 2"/>
          <p:cNvSpPr txBox="1"/>
          <p:nvPr/>
        </p:nvSpPr>
        <p:spPr>
          <a:xfrm>
            <a:off x="152400" y="4884186"/>
            <a:ext cx="8991600" cy="430887"/>
          </a:xfrm>
          <a:prstGeom prst="rect">
            <a:avLst/>
          </a:prstGeom>
          <a:noFill/>
        </p:spPr>
        <p:txBody>
          <a:bodyPr wrap="square" rtlCol="0">
            <a:spAutoFit/>
          </a:bodyPr>
          <a:lstStyle/>
          <a:p>
            <a:pPr algn="ctr"/>
            <a:r>
              <a:rPr lang="en-US" sz="2200"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Jesus Christ is Sufficient as our Lord, our Life, and our Leader</a:t>
            </a:r>
            <a:endParaRPr lang="en-US" sz="22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10" name="Rectangle 9"/>
          <p:cNvSpPr/>
          <p:nvPr/>
        </p:nvSpPr>
        <p:spPr>
          <a:xfrm>
            <a:off x="-31376" y="810725"/>
            <a:ext cx="9144000" cy="1846659"/>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6000" b="1" dirty="0" smtClean="0">
                <a:ln w="12700">
                  <a:solidFill>
                    <a:srgbClr val="002060"/>
                  </a:solidFill>
                </a:ln>
                <a:solidFill>
                  <a:schemeClr val="accent1">
                    <a:lumMod val="75000"/>
                  </a:schemeClr>
                </a:solidFill>
                <a:latin typeface="Aharoni" pitchFamily="2" charset="-79"/>
                <a:cs typeface="Aharoni" pitchFamily="2" charset="-79"/>
              </a:rPr>
              <a:t>INTRODUCTION</a:t>
            </a:r>
            <a:endParaRPr lang="en-US" sz="5400" b="1" dirty="0" smtClean="0">
              <a:ln w="12700">
                <a:solidFill>
                  <a:srgbClr val="002060"/>
                </a:solidFill>
              </a:ln>
              <a:solidFill>
                <a:schemeClr val="accent1">
                  <a:lumMod val="75000"/>
                </a:schemeClr>
              </a:solidFill>
              <a:latin typeface="Aharoni" pitchFamily="2" charset="-79"/>
              <a:cs typeface="Aharoni" pitchFamily="2" charset="-79"/>
            </a:endParaRPr>
          </a:p>
          <a:p>
            <a:pPr algn="ctr"/>
            <a:r>
              <a:rPr lang="en-US" sz="5400" b="1" dirty="0" smtClean="0">
                <a:ln w="12700">
                  <a:solidFill>
                    <a:srgbClr val="002060"/>
                  </a:solidFill>
                </a:ln>
                <a:solidFill>
                  <a:schemeClr val="accent1">
                    <a:lumMod val="75000"/>
                  </a:schemeClr>
                </a:solidFill>
                <a:latin typeface="Aharoni" pitchFamily="2" charset="-79"/>
                <a:cs typeface="Aharoni" pitchFamily="2" charset="-79"/>
              </a:rPr>
              <a:t>to</a:t>
            </a:r>
          </a:p>
        </p:txBody>
      </p:sp>
    </p:spTree>
    <p:extLst>
      <p:ext uri="{BB962C8B-B14F-4D97-AF65-F5344CB8AC3E}">
        <p14:creationId xmlns:p14="http://schemas.microsoft.com/office/powerpoint/2010/main" xmlns="" val="22334984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1:1 -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a:t>
            </a:r>
            <a:endPar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75793"/>
            <a:ext cx="86868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phase “</a:t>
            </a:r>
            <a:r>
              <a:rPr lang="en-US" sz="2400" b="1" i="1" dirty="0" smtClean="0">
                <a:latin typeface="Cambria" pitchFamily="18" charset="0"/>
              </a:rPr>
              <a:t>grace to you and peace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a:t>
            </a:r>
            <a:r>
              <a:rPr lang="en-US" sz="2400" b="1" dirty="0" smtClean="0">
                <a:latin typeface="Cambria" pitchFamily="18" charset="0"/>
              </a:rPr>
              <a:t>though it was Paul’s standard salutation, was particularly appropriate.  The grace he was extending to the Colossians by his letter and his desire for their peace made this not merely a meaningless formula, like a flippant “</a:t>
            </a:r>
            <a:r>
              <a:rPr lang="en-US" sz="2400" b="1" i="1" dirty="0" smtClean="0">
                <a:latin typeface="Cambria" pitchFamily="18" charset="0"/>
              </a:rPr>
              <a:t>God bless you</a:t>
            </a:r>
            <a:r>
              <a:rPr lang="en-US" sz="2400" b="1" dirty="0" smtClean="0">
                <a:latin typeface="Cambria" pitchFamily="18" charset="0"/>
              </a:rPr>
              <a:t>”  after somebody sneezes. </a:t>
            </a:r>
            <a:r>
              <a:rPr lang="en-US" sz="2400" b="1" dirty="0" smtClean="0">
                <a:latin typeface="Cambria" pitchFamily="18" charset="0"/>
              </a:rPr>
              <a:t> </a:t>
            </a:r>
          </a:p>
          <a:p>
            <a:pPr indent="457200">
              <a:spcAft>
                <a:spcPts val="1200"/>
              </a:spcAft>
            </a:pPr>
            <a:r>
              <a:rPr lang="en-US" sz="2400" b="1" dirty="0" smtClean="0">
                <a:latin typeface="Cambria" pitchFamily="18" charset="0"/>
              </a:rPr>
              <a:t>Paul </a:t>
            </a:r>
            <a:r>
              <a:rPr lang="en-US" sz="2400" b="1" dirty="0" smtClean="0">
                <a:latin typeface="Cambria" pitchFamily="18" charset="0"/>
              </a:rPr>
              <a:t>genuinely desired grace and peace for his readers, even though he hadn’t met them face-to-face.  </a:t>
            </a:r>
          </a:p>
        </p:txBody>
      </p:sp>
    </p:spTree>
    <p:extLst>
      <p:ext uri="{BB962C8B-B14F-4D97-AF65-F5344CB8AC3E}">
        <p14:creationId xmlns:p14="http://schemas.microsoft.com/office/powerpoint/2010/main" xmlns="" val="2497027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06500"/>
            <a:ext cx="8686800" cy="5170646"/>
          </a:xfrm>
          <a:prstGeom prst="rect">
            <a:avLst/>
          </a:prstGeom>
          <a:gradFill flip="none" rotWithShape="1">
            <a:gsLst>
              <a:gs pos="0">
                <a:srgbClr val="5BD4FF"/>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50" b="1" i="1" baseline="30000" dirty="0" smtClean="0">
                <a:effectLst>
                  <a:outerShdw blurRad="38100" dist="38100" dir="2700000" algn="tl">
                    <a:srgbClr val="000000">
                      <a:alpha val="43137"/>
                    </a:srgbClr>
                  </a:outerShdw>
                </a:effectLst>
                <a:latin typeface="Georgia" panose="02040502050405020303" pitchFamily="18" charset="0"/>
              </a:rPr>
              <a:t>3</a:t>
            </a:r>
            <a:r>
              <a:rPr lang="en-US" sz="2650" i="1" dirty="0" smtClean="0">
                <a:latin typeface="Georgia" panose="02040502050405020303" pitchFamily="18" charset="0"/>
              </a:rPr>
              <a:t>We </a:t>
            </a:r>
            <a:r>
              <a:rPr lang="en-US" sz="2650" i="1" dirty="0">
                <a:latin typeface="Georgia" panose="02040502050405020303" pitchFamily="18" charset="0"/>
              </a:rPr>
              <a:t>give thanks to the God and Father of our Lord Jesus Christ, praying always for you, </a:t>
            </a:r>
            <a:r>
              <a:rPr lang="en-US" sz="2650" b="1" i="1" baseline="30000" dirty="0" smtClean="0">
                <a:effectLst>
                  <a:outerShdw blurRad="38100" dist="38100" dir="2700000" algn="tl">
                    <a:srgbClr val="000000">
                      <a:alpha val="43137"/>
                    </a:srgbClr>
                  </a:outerShdw>
                </a:effectLst>
                <a:latin typeface="Georgia" panose="02040502050405020303" pitchFamily="18" charset="0"/>
              </a:rPr>
              <a:t>4</a:t>
            </a:r>
            <a:r>
              <a:rPr lang="en-US" sz="2650" i="1" dirty="0" smtClean="0">
                <a:latin typeface="Georgia" panose="02040502050405020303" pitchFamily="18" charset="0"/>
              </a:rPr>
              <a:t>since </a:t>
            </a:r>
            <a:r>
              <a:rPr lang="en-US" sz="2650" i="1" dirty="0">
                <a:latin typeface="Georgia" panose="02040502050405020303" pitchFamily="18" charset="0"/>
              </a:rPr>
              <a:t>we heard of </a:t>
            </a:r>
            <a:r>
              <a:rPr lang="en-US" sz="2650" i="1" dirty="0" smtClean="0">
                <a:latin typeface="Georgia" panose="02040502050405020303" pitchFamily="18" charset="0"/>
              </a:rPr>
              <a:t>your faith </a:t>
            </a:r>
            <a:r>
              <a:rPr lang="en-US" sz="2650" i="1" dirty="0">
                <a:latin typeface="Georgia" panose="02040502050405020303" pitchFamily="18" charset="0"/>
              </a:rPr>
              <a:t>in Christ Jesus and of your love for all the saints; </a:t>
            </a:r>
            <a:r>
              <a:rPr lang="en-US" sz="2650" b="1" i="1" baseline="30000" dirty="0" smtClean="0">
                <a:effectLst>
                  <a:outerShdw blurRad="38100" dist="38100" dir="2700000" algn="tl">
                    <a:srgbClr val="000000">
                      <a:alpha val="43137"/>
                    </a:srgbClr>
                  </a:outerShdw>
                </a:effectLst>
                <a:latin typeface="Georgia" panose="02040502050405020303" pitchFamily="18" charset="0"/>
              </a:rPr>
              <a:t>5</a:t>
            </a:r>
            <a:r>
              <a:rPr lang="en-US" sz="2650" i="1" dirty="0" smtClean="0">
                <a:latin typeface="Georgia" panose="02040502050405020303" pitchFamily="18" charset="0"/>
              </a:rPr>
              <a:t>because </a:t>
            </a:r>
            <a:r>
              <a:rPr lang="en-US" sz="2650" i="1" dirty="0">
                <a:latin typeface="Georgia" panose="02040502050405020303" pitchFamily="18" charset="0"/>
              </a:rPr>
              <a:t>of the hope which is laid up for you in heaven, of which you heard before in the word of the truth of the gospel,  </a:t>
            </a:r>
            <a:r>
              <a:rPr lang="en-US" sz="2650" b="1" i="1" baseline="30000" dirty="0" smtClean="0">
                <a:effectLst>
                  <a:outerShdw blurRad="38100" dist="38100" dir="2700000" algn="tl">
                    <a:srgbClr val="000000">
                      <a:alpha val="43137"/>
                    </a:srgbClr>
                  </a:outerShdw>
                </a:effectLst>
                <a:latin typeface="Georgia" panose="02040502050405020303" pitchFamily="18" charset="0"/>
              </a:rPr>
              <a:t>6</a:t>
            </a:r>
            <a:r>
              <a:rPr lang="en-US" sz="2650" i="1" dirty="0" smtClean="0">
                <a:latin typeface="Georgia" panose="02040502050405020303" pitchFamily="18" charset="0"/>
              </a:rPr>
              <a:t>which </a:t>
            </a:r>
            <a:r>
              <a:rPr lang="en-US" sz="2650" i="1" dirty="0">
                <a:latin typeface="Georgia" panose="02040502050405020303" pitchFamily="18" charset="0"/>
              </a:rPr>
              <a:t>has come to you, as it has also in all the world, and is bringing forth fruit, as it is also among you since the day you heard and knew the grace of God in truth; </a:t>
            </a:r>
            <a:r>
              <a:rPr lang="en-US" sz="2650" b="1" i="1" baseline="30000" dirty="0" smtClean="0">
                <a:effectLst>
                  <a:outerShdw blurRad="38100" dist="38100" dir="2700000" algn="tl">
                    <a:srgbClr val="000000">
                      <a:alpha val="43137"/>
                    </a:srgbClr>
                  </a:outerShdw>
                </a:effectLst>
                <a:latin typeface="Georgia" panose="02040502050405020303" pitchFamily="18" charset="0"/>
              </a:rPr>
              <a:t>7</a:t>
            </a:r>
            <a:r>
              <a:rPr lang="en-US" sz="2650" i="1" dirty="0" smtClean="0">
                <a:latin typeface="Georgia" panose="02040502050405020303" pitchFamily="18" charset="0"/>
              </a:rPr>
              <a:t>as </a:t>
            </a:r>
            <a:r>
              <a:rPr lang="en-US" sz="2650" i="1" dirty="0">
                <a:latin typeface="Georgia" panose="02040502050405020303" pitchFamily="18" charset="0"/>
              </a:rPr>
              <a:t>you also learned from Epaphras, our dear fellow servant, who is a faithful minister of Christ on your behalf, </a:t>
            </a:r>
            <a:r>
              <a:rPr lang="en-US" sz="2650" b="1" i="1" baseline="30000" dirty="0" smtClean="0">
                <a:effectLst>
                  <a:outerShdw blurRad="38100" dist="38100" dir="2700000" algn="tl">
                    <a:srgbClr val="000000">
                      <a:alpha val="43137"/>
                    </a:srgbClr>
                  </a:outerShdw>
                </a:effectLst>
                <a:latin typeface="Georgia" panose="02040502050405020303" pitchFamily="18" charset="0"/>
              </a:rPr>
              <a:t>8</a:t>
            </a:r>
            <a:r>
              <a:rPr lang="en-US" sz="2650" i="1" dirty="0" smtClean="0">
                <a:latin typeface="Georgia" panose="02040502050405020303" pitchFamily="18" charset="0"/>
              </a:rPr>
              <a:t>who </a:t>
            </a:r>
            <a:r>
              <a:rPr lang="en-US" sz="2650" i="1" dirty="0">
                <a:latin typeface="Georgia" panose="02040502050405020303" pitchFamily="18" charset="0"/>
              </a:rPr>
              <a:t>also declared to us your love in the Spirit</a:t>
            </a:r>
            <a:r>
              <a:rPr lang="en-US" sz="2650" i="1" dirty="0" smtClean="0">
                <a:latin typeface="Georgia" panose="02040502050405020303" pitchFamily="18" charset="0"/>
              </a:rPr>
              <a:t>.</a:t>
            </a:r>
            <a:endParaRPr lang="en-US" sz="2650" i="1" dirty="0">
              <a:latin typeface="Georgia" panose="02040502050405020303" pitchFamily="18" charset="0"/>
            </a:endParaRPr>
          </a:p>
        </p:txBody>
      </p:sp>
    </p:spTree>
    <p:extLst>
      <p:ext uri="{BB962C8B-B14F-4D97-AF65-F5344CB8AC3E}">
        <p14:creationId xmlns:p14="http://schemas.microsoft.com/office/powerpoint/2010/main" xmlns="" val="3834352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authentic care and concern for the Colossians is clearly seen </a:t>
            </a:r>
            <a:r>
              <a:rPr lang="en-US" sz="2400" b="1" dirty="0">
                <a:latin typeface="Cambria" pitchFamily="18" charset="0"/>
              </a:rPr>
              <a:t>in </a:t>
            </a:r>
            <a:r>
              <a:rPr lang="en-US" sz="2400" b="1" dirty="0" smtClean="0">
                <a:latin typeface="Cambria" pitchFamily="18" charset="0"/>
              </a:rPr>
              <a:t>the </a:t>
            </a:r>
            <a:r>
              <a:rPr lang="en-US" sz="2400" b="1" dirty="0">
                <a:latin typeface="Cambria" pitchFamily="18" charset="0"/>
              </a:rPr>
              <a:t>prayer of thanksgiving </a:t>
            </a:r>
            <a:r>
              <a:rPr lang="en-US" sz="2400" b="1" dirty="0" smtClean="0">
                <a:latin typeface="Cambria" pitchFamily="18" charset="0"/>
              </a:rPr>
              <a:t> in</a:t>
            </a:r>
            <a:r>
              <a:rPr lang="en-US" sz="2400"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1:3-8</a:t>
            </a:r>
            <a:r>
              <a:rPr lang="en-US" sz="2400" b="1" dirty="0" smtClean="0">
                <a:latin typeface="Cambria" pitchFamily="18" charset="0"/>
              </a:rPr>
              <a:t>.  Paul hadn’t even met the people for whom he was praying, but he was thankful for them because of what he had heard. </a:t>
            </a:r>
          </a:p>
          <a:p>
            <a:pPr indent="457200">
              <a:spcAft>
                <a:spcPts val="1200"/>
              </a:spcAft>
            </a:pPr>
            <a:r>
              <a:rPr lang="en-US" sz="2400" b="1" dirty="0" smtClean="0">
                <a:latin typeface="Cambria" pitchFamily="18" charset="0"/>
              </a:rPr>
              <a:t>By the next chapter Paul would sharpen his tone, pointing our areas of grave concern and calling the Colossians to get back to the to the straight and narrow path.  But he expresses his gratitude and praise for them up front and sets a positive tone.   </a:t>
            </a:r>
          </a:p>
          <a:p>
            <a:pPr lvl="0" indent="457200">
              <a:spcAft>
                <a:spcPts val="1200"/>
              </a:spcAft>
            </a:pPr>
            <a:r>
              <a:rPr lang="en-US" sz="2400" b="1" dirty="0" smtClean="0">
                <a:latin typeface="Cambria" pitchFamily="18" charset="0"/>
              </a:rPr>
              <a:t>For an audience that knows </a:t>
            </a:r>
            <a:r>
              <a:rPr lang="en-US" sz="2400" b="1" dirty="0" smtClean="0">
                <a:solidFill>
                  <a:prstClr val="black"/>
                </a:solidFill>
                <a:latin typeface="Cambria" pitchFamily="18" charset="0"/>
              </a:rPr>
              <a:t>him only as “the apostle,” his prayer of heartfelt thanksgiving for them is intended to disarm them with grace. </a:t>
            </a:r>
            <a:endParaRPr lang="en-US" sz="2400" b="1" dirty="0" smtClean="0">
              <a:latin typeface="Cambria" pitchFamily="18" charset="0"/>
            </a:endParaRPr>
          </a:p>
        </p:txBody>
      </p:sp>
    </p:spTree>
    <p:extLst>
      <p:ext uri="{BB962C8B-B14F-4D97-AF65-F5344CB8AC3E}">
        <p14:creationId xmlns:p14="http://schemas.microsoft.com/office/powerpoint/2010/main" xmlns="" val="2771788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3052" y="1098331"/>
            <a:ext cx="8698547"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Paul didn’t know the Colossians personally, he knew that all believers need:  growth and strength in the “theological virtues” of faith, love, and hope </a:t>
            </a:r>
            <a:r>
              <a:rPr lang="en-US" sz="2400" b="1" dirty="0" smtClean="0">
                <a:effectLst>
                  <a:outerShdw blurRad="38100" dist="38100" dir="2700000" algn="tl">
                    <a:srgbClr val="000000">
                      <a:alpha val="43137"/>
                    </a:srgbClr>
                  </a:outerShdw>
                </a:effectLst>
                <a:latin typeface="Cambria" pitchFamily="18" charset="0"/>
              </a:rPr>
              <a:t>(1 Cor. 13:13)</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These three pillars of the Christian life are fundamental, and Paul expresses his thankfulness to God that the Colossians are not lacking in these essentials. </a:t>
            </a:r>
          </a:p>
          <a:p>
            <a:pPr indent="457200">
              <a:spcAft>
                <a:spcPts val="1200"/>
              </a:spcAft>
            </a:pP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is mentioned first in this trio because the Christian life begins with faith (</a:t>
            </a:r>
            <a:r>
              <a:rPr lang="en-US" sz="2400" b="1" dirty="0" smtClean="0">
                <a:effectLst>
                  <a:outerShdw blurRad="38100" dist="38100" dir="2700000" algn="tl">
                    <a:srgbClr val="000000">
                      <a:alpha val="43137"/>
                    </a:srgbClr>
                  </a:outerShdw>
                </a:effectLst>
                <a:latin typeface="Cambria" pitchFamily="18" charset="0"/>
              </a:rPr>
              <a:t>Eph</a:t>
            </a:r>
            <a:r>
              <a:rPr lang="en-US" sz="2400" b="1" dirty="0" smtClean="0">
                <a:effectLst>
                  <a:outerShdw blurRad="38100" dist="38100" dir="2700000" algn="tl">
                    <a:srgbClr val="000000">
                      <a:alpha val="43137"/>
                    </a:srgbClr>
                  </a:outerShdw>
                </a:effectLst>
                <a:latin typeface="Cambria" pitchFamily="18" charset="0"/>
              </a:rPr>
              <a:t>. 2:8-9</a:t>
            </a:r>
            <a:r>
              <a:rPr lang="en-US" sz="2400" b="1" dirty="0" smtClean="0">
                <a:latin typeface="Cambria" pitchFamily="18" charset="0"/>
              </a:rPr>
              <a:t>), and “without it,   it is impossible to please God </a:t>
            </a:r>
            <a:r>
              <a:rPr lang="en-US" sz="2400" b="1" dirty="0" smtClean="0">
                <a:effectLst>
                  <a:outerShdw blurRad="38100" dist="38100" dir="2700000" algn="tl">
                    <a:srgbClr val="000000">
                      <a:alpha val="43137"/>
                    </a:srgbClr>
                  </a:outerShdw>
                </a:effectLst>
                <a:latin typeface="Cambria" pitchFamily="18" charset="0"/>
              </a:rPr>
              <a:t>(Heb. 11:6)</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From this fountainhead of faith flows “</a:t>
            </a:r>
            <a:r>
              <a:rPr lang="en-US" sz="2400" b="1" dirty="0" smtClean="0">
                <a:effectLst>
                  <a:outerShdw blurRad="38100" dist="38100" dir="2700000" algn="tl">
                    <a:srgbClr val="000000">
                      <a:alpha val="43137"/>
                    </a:srgbClr>
                  </a:outerShdw>
                </a:effectLst>
                <a:latin typeface="Cambria" pitchFamily="18" charset="0"/>
              </a:rPr>
              <a:t>Love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Once </a:t>
            </a:r>
            <a:r>
              <a:rPr lang="en-US" sz="2400" b="1" dirty="0" smtClean="0">
                <a:latin typeface="Cambria" pitchFamily="18" charset="0"/>
              </a:rPr>
              <a:t>the Holy Spirit enters our hearts,  love wells up – love for God and for others.  </a:t>
            </a:r>
          </a:p>
        </p:txBody>
      </p:sp>
    </p:spTree>
    <p:extLst>
      <p:ext uri="{BB962C8B-B14F-4D97-AF65-F5344CB8AC3E}">
        <p14:creationId xmlns:p14="http://schemas.microsoft.com/office/powerpoint/2010/main" xmlns="" val="28741719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descr="1 - 3 text.jpg"/>
          <p:cNvPicPr>
            <a:picLocks noChangeAspect="1"/>
          </p:cNvPicPr>
          <p:nvPr/>
        </p:nvPicPr>
        <p:blipFill>
          <a:blip r:embed="rId2" cstate="print"/>
          <a:srcRect b="18000"/>
          <a:stretch>
            <a:fillRect/>
          </a:stretch>
        </p:blipFill>
        <p:spPr>
          <a:xfrm>
            <a:off x="762000" y="381000"/>
            <a:ext cx="7467600" cy="6123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7630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fact, in Paul’s list of the fruit of the Spirit (</a:t>
            </a:r>
            <a:r>
              <a:rPr lang="en-US" sz="2400" b="1" dirty="0" smtClean="0">
                <a:effectLst>
                  <a:outerShdw blurRad="38100" dist="38100" dir="2700000" algn="tl">
                    <a:srgbClr val="000000">
                      <a:alpha val="43137"/>
                    </a:srgbClr>
                  </a:outerShdw>
                </a:effectLst>
                <a:latin typeface="Cambria" pitchFamily="18" charset="0"/>
              </a:rPr>
              <a:t>Gal 5:22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comes first. </a:t>
            </a:r>
            <a:r>
              <a:rPr lang="en-US" sz="2400" b="1" dirty="0" smtClean="0">
                <a:latin typeface="Cambria" pitchFamily="18" charset="0"/>
              </a:rPr>
              <a:t> Paul </a:t>
            </a:r>
            <a:r>
              <a:rPr lang="en-US" sz="2400" b="1" dirty="0">
                <a:latin typeface="Cambria" pitchFamily="18" charset="0"/>
              </a:rPr>
              <a:t>notes </a:t>
            </a: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that he had heard of the Colossians’ </a:t>
            </a:r>
            <a:r>
              <a:rPr lang="en-US" sz="2400" b="1" i="1" dirty="0" smtClean="0">
                <a:latin typeface="Cambria" pitchFamily="18" charset="0"/>
              </a:rPr>
              <a:t>“love </a:t>
            </a:r>
            <a:r>
              <a:rPr lang="en-US" sz="2400" b="1" i="1" dirty="0">
                <a:latin typeface="Cambria" pitchFamily="18" charset="0"/>
              </a:rPr>
              <a:t>… for all the </a:t>
            </a:r>
            <a:r>
              <a:rPr lang="en-US" sz="2400" b="1" i="1" dirty="0" smtClean="0">
                <a:latin typeface="Cambria" pitchFamily="18" charset="0"/>
              </a:rPr>
              <a:t>saints.</a:t>
            </a:r>
            <a:r>
              <a:rPr lang="en-US" sz="2400" i="1" dirty="0" smtClean="0">
                <a:latin typeface="Cambria" pitchFamily="18" charset="0"/>
              </a:rPr>
              <a:t>”</a:t>
            </a:r>
            <a:r>
              <a:rPr lang="en-US" sz="2400" b="1" dirty="0" smtClean="0">
                <a:latin typeface="Cambria" pitchFamily="18" charset="0"/>
              </a:rPr>
              <a:t>  These </a:t>
            </a:r>
            <a:r>
              <a:rPr lang="en-US" sz="2400" b="1" dirty="0">
                <a:latin typeface="Cambria" pitchFamily="18" charset="0"/>
              </a:rPr>
              <a:t>believers </a:t>
            </a:r>
            <a:r>
              <a:rPr lang="en-US" sz="2400" b="1" dirty="0" smtClean="0">
                <a:latin typeface="Cambria" pitchFamily="18" charset="0"/>
              </a:rPr>
              <a:t>were demonstrating a God-given capacity for unconditional love. </a:t>
            </a:r>
          </a:p>
          <a:p>
            <a:pPr>
              <a:spcAft>
                <a:spcPts val="1200"/>
              </a:spcAft>
              <a:tabLst>
                <a:tab pos="461963" algn="l"/>
              </a:tabLst>
            </a:pPr>
            <a:r>
              <a:rPr lang="en-US" sz="2400" b="1" dirty="0" smtClean="0">
                <a:latin typeface="Cambria" pitchFamily="18" charset="0"/>
              </a:rPr>
              <a:t>	Then Paul mentions “</a:t>
            </a:r>
            <a:r>
              <a:rPr lang="en-US" sz="2400" b="1" dirty="0" smtClean="0">
                <a:effectLst>
                  <a:outerShdw blurRad="38100" dist="38100" dir="2700000" algn="tl">
                    <a:srgbClr val="000000">
                      <a:alpha val="43137"/>
                    </a:srgbClr>
                  </a:outerShdw>
                </a:effectLst>
                <a:latin typeface="Cambria" pitchFamily="18" charset="0"/>
              </a:rPr>
              <a:t>hope” (1:5).  </a:t>
            </a:r>
            <a:r>
              <a:rPr lang="en-US" sz="2400" b="1" dirty="0" smtClean="0">
                <a:latin typeface="Cambria" pitchFamily="18" charset="0"/>
              </a:rPr>
              <a:t>Though </a:t>
            </a:r>
            <a:r>
              <a:rPr lang="en-US" sz="2400" b="1" dirty="0">
                <a:latin typeface="Cambria" pitchFamily="18" charset="0"/>
              </a:rPr>
              <a:t>this is a future, heavenly hope, it does not distract us from trusting God and loving others in the here and now.   </a:t>
            </a:r>
            <a:r>
              <a:rPr lang="en-US" sz="2400" b="1" dirty="0" smtClean="0">
                <a:latin typeface="Cambria" pitchFamily="18" charset="0"/>
              </a:rPr>
              <a:t>Quite the opposite</a:t>
            </a:r>
            <a:r>
              <a:rPr lang="en-US" sz="2400" b="1" dirty="0" smtClean="0">
                <a:latin typeface="Cambria" pitchFamily="18" charset="0"/>
              </a:rPr>
              <a:t>!  </a:t>
            </a:r>
            <a:r>
              <a:rPr lang="en-US" sz="2400" b="1" dirty="0">
                <a:latin typeface="Cambria" pitchFamily="18" charset="0"/>
              </a:rPr>
              <a:t>O</a:t>
            </a:r>
            <a:r>
              <a:rPr lang="en-US" sz="2400" b="1" dirty="0" smtClean="0">
                <a:latin typeface="Cambria" pitchFamily="18" charset="0"/>
              </a:rPr>
              <a:t>ur </a:t>
            </a:r>
            <a:r>
              <a:rPr lang="en-US" sz="2400" b="1" dirty="0">
                <a:latin typeface="Cambria" pitchFamily="18" charset="0"/>
              </a:rPr>
              <a:t>assurance of heavenly reward should inspire us to greater “faith” and “love.”  </a:t>
            </a:r>
            <a:r>
              <a:rPr lang="en-US" sz="2400" b="1" i="1" dirty="0">
                <a:effectLst>
                  <a:outerShdw blurRad="38100" dist="38100" dir="2700000" algn="tl">
                    <a:srgbClr val="000000">
                      <a:alpha val="43137"/>
                    </a:srgbClr>
                  </a:outerShdw>
                </a:effectLst>
                <a:latin typeface="Cambria" pitchFamily="18" charset="0"/>
              </a:rPr>
              <a:t>NOW!</a:t>
            </a:r>
          </a:p>
          <a:p>
            <a:pPr>
              <a:spcAft>
                <a:spcPts val="1200"/>
              </a:spcAft>
              <a:tabLst>
                <a:tab pos="461963" algn="l"/>
              </a:tabLst>
            </a:pPr>
            <a:r>
              <a:rPr lang="en-US" sz="2400" b="1" dirty="0" smtClean="0">
                <a:latin typeface="Cambria" pitchFamily="18" charset="0"/>
              </a:rPr>
              <a:t>        </a:t>
            </a:r>
            <a:r>
              <a:rPr lang="en-US" sz="2400" b="1" dirty="0" smtClean="0">
                <a:latin typeface="Cambria" pitchFamily="18" charset="0"/>
              </a:rPr>
              <a:t>Actually </a:t>
            </a:r>
            <a:r>
              <a:rPr lang="en-US" sz="2400" b="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looks </a:t>
            </a:r>
            <a:r>
              <a:rPr lang="en-US" sz="2400" b="1" dirty="0">
                <a:latin typeface="Cambria" pitchFamily="18" charset="0"/>
              </a:rPr>
              <a:t>back to the anchor of salvation – Jesus Christ’s person and work (</a:t>
            </a:r>
            <a:r>
              <a:rPr lang="en-US" sz="2400" b="1" i="1" dirty="0">
                <a:effectLst>
                  <a:outerShdw blurRad="38100" dist="38100" dir="2700000" algn="tl">
                    <a:srgbClr val="000000">
                      <a:alpha val="43137"/>
                    </a:srgbClr>
                  </a:outerShdw>
                </a:effectLst>
                <a:latin typeface="Cambria" pitchFamily="18" charset="0"/>
              </a:rPr>
              <a:t>Christology</a:t>
            </a:r>
            <a:r>
              <a:rPr lang="en-US" sz="2400" b="1" dirty="0" smtClean="0">
                <a:latin typeface="Cambria" pitchFamily="18" charset="0"/>
              </a:rPr>
              <a:t>).</a:t>
            </a:r>
            <a:endParaRPr lang="en-US" sz="2400" b="1" i="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9788360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077310"/>
            <a:ext cx="8763000" cy="4832092"/>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 looks around, building up the body of Christ through selfless service toward one another by the power of the spirit.</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Hope</a:t>
            </a:r>
            <a:r>
              <a:rPr lang="en-US" sz="2400" b="1" dirty="0" smtClean="0">
                <a:latin typeface="Cambria" pitchFamily="18" charset="0"/>
              </a:rPr>
              <a:t> – looks ahead to the unalterable promise of God the Father, that he will one day usher us into His presence. </a:t>
            </a:r>
          </a:p>
          <a:p>
            <a:pPr indent="457200">
              <a:spcAft>
                <a:spcPts val="1200"/>
              </a:spcAft>
            </a:pPr>
            <a:r>
              <a:rPr lang="en-US" sz="2400" b="1" dirty="0" smtClean="0">
                <a:latin typeface="Cambria" pitchFamily="18" charset="0"/>
              </a:rPr>
              <a:t>These inseparable theological virtues form the bedrock upon which everything else in the Christian life rest.  When  our lives are anchored by faith in Jesus Christ, a love for God and others comes naturally,  and brings harmony and unity.  Both faith and love point to and are strengthened by a confident hope that will get us through the recurring trials and struggles of life. </a:t>
            </a:r>
            <a:endParaRPr lang="en-US" sz="2400" b="1" dirty="0">
              <a:latin typeface="Cambria" pitchFamily="18" charset="0"/>
            </a:endParaRPr>
          </a:p>
        </p:txBody>
      </p:sp>
    </p:spTree>
    <p:extLst>
      <p:ext uri="{BB962C8B-B14F-4D97-AF65-F5344CB8AC3E}">
        <p14:creationId xmlns:p14="http://schemas.microsoft.com/office/powerpoint/2010/main" xmlns="" val="2470589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077310"/>
            <a:ext cx="8763000"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Continuing this prayer, Paul expands on the subject of the gospel, which they had given notable reception.  </a:t>
            </a:r>
          </a:p>
          <a:p>
            <a:pPr>
              <a:spcAft>
                <a:spcPts val="1200"/>
              </a:spcAft>
            </a:pPr>
            <a:r>
              <a:rPr lang="en-US" sz="2400" b="1" dirty="0" smtClean="0">
                <a:effectLst>
                  <a:outerShdw blurRad="38100" dist="38100" dir="2700000" algn="tl">
                    <a:srgbClr val="000000">
                      <a:alpha val="43137"/>
                    </a:srgbClr>
                  </a:outerShdw>
                </a:effectLst>
                <a:latin typeface="Cambria" pitchFamily="18" charset="0"/>
              </a:rPr>
              <a:t>First </a:t>
            </a:r>
            <a:r>
              <a:rPr lang="en-US" sz="2400" b="1" dirty="0" smtClean="0">
                <a:latin typeface="Cambria" pitchFamily="18" charset="0"/>
              </a:rPr>
              <a:t>– he says the gospel “</a:t>
            </a:r>
            <a:r>
              <a:rPr lang="en-US" sz="2400" b="1" i="1" dirty="0" smtClean="0">
                <a:effectLst>
                  <a:outerShdw blurRad="38100" dist="38100" dir="2700000" algn="tl">
                    <a:srgbClr val="000000">
                      <a:alpha val="43137"/>
                    </a:srgbClr>
                  </a:outerShdw>
                </a:effectLst>
                <a:latin typeface="Cambria" pitchFamily="18" charset="0"/>
              </a:rPr>
              <a:t>has come to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a:t>
            </a:r>
            <a:r>
              <a:rPr lang="en-US" sz="2400" b="1" dirty="0" smtClean="0">
                <a:latin typeface="Cambria" pitchFamily="18" charset="0"/>
              </a:rPr>
              <a:t> Epaphras</a:t>
            </a:r>
            <a:r>
              <a:rPr lang="en-US" sz="2400" b="1" dirty="0" smtClean="0">
                <a:latin typeface="Cambria" pitchFamily="18" charset="0"/>
              </a:rPr>
              <a:t>, a co-worker of Paul and a fellow servant of Christ </a:t>
            </a:r>
            <a:r>
              <a:rPr lang="en-US" sz="2400" b="1" dirty="0" smtClean="0">
                <a:latin typeface="Cambria" pitchFamily="18" charset="0"/>
              </a:rPr>
              <a:t>was  </a:t>
            </a:r>
            <a:r>
              <a:rPr lang="en-US" sz="2400" b="1" dirty="0" smtClean="0">
                <a:latin typeface="Cambria" pitchFamily="18" charset="0"/>
              </a:rPr>
              <a:t>the one who brought the saving message to the Colossians(</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a:t>
            </a:r>
          </a:p>
          <a:p>
            <a:pPr>
              <a:spcAft>
                <a:spcPts val="1200"/>
              </a:spcAft>
            </a:pPr>
            <a:r>
              <a:rPr lang="en-US" sz="2400" b="1" dirty="0" smtClean="0">
                <a:effectLst>
                  <a:outerShdw blurRad="38100" dist="38100" dir="2700000" algn="tl">
                    <a:srgbClr val="000000">
                      <a:alpha val="43137"/>
                    </a:srgbClr>
                  </a:outerShdw>
                </a:effectLst>
                <a:latin typeface="Cambria" pitchFamily="18" charset="0"/>
              </a:rPr>
              <a:t>Point</a:t>
            </a:r>
            <a:r>
              <a:rPr lang="en-US" sz="2400" b="1" dirty="0" smtClean="0">
                <a:latin typeface="Cambria" pitchFamily="18" charset="0"/>
              </a:rPr>
              <a:t> – Nobody is born knowing the good news.  People don’t discover it on their own.  They need somebody to tell them.  The gospel comes to us through a messenger.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Romans 10:14</a:t>
            </a:r>
            <a:r>
              <a:rPr lang="en-US" sz="2400" b="1" dirty="0" smtClean="0">
                <a:latin typeface="Cambria" pitchFamily="18" charset="0"/>
              </a:rPr>
              <a:t>, Paul puts it this way in, </a:t>
            </a:r>
            <a:r>
              <a:rPr lang="en-US" sz="2400" b="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How </a:t>
            </a:r>
            <a:r>
              <a:rPr lang="en-US" sz="2400" b="1" i="1" dirty="0">
                <a:latin typeface="Cambria" panose="02040503050406030204" pitchFamily="18" charset="0"/>
                <a:ea typeface="Cambria" panose="02040503050406030204" pitchFamily="18" charset="0"/>
              </a:rPr>
              <a:t>then shall they call on Him in whom they have not believed? </a:t>
            </a:r>
            <a:r>
              <a:rPr lang="en-US" sz="2400" b="1" i="1" dirty="0" smtClean="0">
                <a:latin typeface="Cambria" panose="02040503050406030204" pitchFamily="18" charset="0"/>
                <a:ea typeface="Cambria" panose="02040503050406030204" pitchFamily="18" charset="0"/>
              </a:rPr>
              <a:t> And </a:t>
            </a:r>
            <a:r>
              <a:rPr lang="en-US" sz="2400" b="1" i="1" dirty="0">
                <a:latin typeface="Cambria" panose="02040503050406030204" pitchFamily="18" charset="0"/>
                <a:ea typeface="Cambria" panose="02040503050406030204" pitchFamily="18" charset="0"/>
              </a:rPr>
              <a:t>how shall they believe in Him of whom they have not heard? </a:t>
            </a:r>
            <a:r>
              <a:rPr lang="en-US" sz="2400" b="1" i="1" dirty="0" smtClean="0">
                <a:latin typeface="Cambria" panose="02040503050406030204" pitchFamily="18" charset="0"/>
                <a:ea typeface="Cambria" panose="02040503050406030204" pitchFamily="18" charset="0"/>
              </a:rPr>
              <a:t> And </a:t>
            </a:r>
            <a:r>
              <a:rPr lang="en-US" sz="2400" b="1" i="1" dirty="0">
                <a:latin typeface="Cambria" panose="02040503050406030204" pitchFamily="18" charset="0"/>
                <a:ea typeface="Cambria" panose="02040503050406030204" pitchFamily="18" charset="0"/>
              </a:rPr>
              <a:t>how shall they hear without a preacher</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endParaRPr lang="en-US" sz="24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2617065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077310"/>
            <a:ext cx="87630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Continuing this prayer, Paul expands on the subject of the </a:t>
            </a:r>
            <a:r>
              <a:rPr lang="en-US" sz="2400" b="1" dirty="0" smtClean="0">
                <a:latin typeface="Cambria" pitchFamily="18" charset="0"/>
              </a:rPr>
              <a:t>gospel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endParaRPr lang="en-US" sz="2400" b="1" dirty="0" smtClean="0">
              <a:latin typeface="Cambria" pitchFamily="18" charset="0"/>
            </a:endParaRPr>
          </a:p>
          <a:p>
            <a:pPr>
              <a:spcAft>
                <a:spcPts val="1200"/>
              </a:spcAft>
            </a:pPr>
            <a:r>
              <a:rPr lang="en-US" sz="2400" b="1" dirty="0" smtClean="0">
                <a:effectLst>
                  <a:outerShdw blurRad="38100" dist="38100" dir="2700000" algn="tl">
                    <a:srgbClr val="000000">
                      <a:alpha val="43137"/>
                    </a:srgbClr>
                  </a:outerShdw>
                </a:effectLst>
                <a:latin typeface="Cambria" pitchFamily="18" charset="0"/>
              </a:rPr>
              <a:t>Second </a:t>
            </a:r>
            <a:r>
              <a:rPr lang="en-US" sz="2400" b="1" dirty="0" smtClean="0">
                <a:latin typeface="Cambria" pitchFamily="18" charset="0"/>
              </a:rPr>
              <a:t>– Paul says the gospel is bearing fruit and increasing throughout the world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a:t>
            </a:r>
            <a:r>
              <a:rPr lang="en-US" sz="2400" b="1" dirty="0" smtClean="0">
                <a:latin typeface="Cambria" pitchFamily="18" charset="0"/>
              </a:rPr>
              <a:t> The </a:t>
            </a:r>
            <a:r>
              <a:rPr lang="en-US" sz="2400" b="1" dirty="0" smtClean="0">
                <a:latin typeface="Cambria" pitchFamily="18" charset="0"/>
              </a:rPr>
              <a:t>ministry Epaphras to the Colossians was just one example of many missionary efforts by which believers were sharing their faith with a lost world.  </a:t>
            </a:r>
          </a:p>
          <a:p>
            <a:pPr>
              <a:spcAft>
                <a:spcPts val="1200"/>
              </a:spcAft>
            </a:pPr>
            <a:r>
              <a:rPr lang="en-US" sz="2400" b="1" dirty="0" smtClean="0">
                <a:effectLst>
                  <a:outerShdw blurRad="38100" dist="38100" dir="2700000" algn="tl">
                    <a:srgbClr val="000000">
                      <a:alpha val="43137"/>
                    </a:srgbClr>
                  </a:outerShdw>
                </a:effectLst>
                <a:latin typeface="Cambria" pitchFamily="18" charset="0"/>
              </a:rPr>
              <a:t>Point</a:t>
            </a:r>
            <a:r>
              <a:rPr lang="en-US" sz="2400" b="1" dirty="0" smtClean="0">
                <a:latin typeface="Cambria" pitchFamily="18" charset="0"/>
              </a:rPr>
              <a:t> – Since the gospel had been fruitful in transforming the Colossians lives.  The Colossians themselves should likewise be involved in passing on the faith to those around them.  If so, Paul was commending them for not bottling up the good news they had received, but rather proclaiming in to those around them.   </a:t>
            </a:r>
          </a:p>
        </p:txBody>
      </p:sp>
    </p:spTree>
    <p:extLst>
      <p:ext uri="{BB962C8B-B14F-4D97-AF65-F5344CB8AC3E}">
        <p14:creationId xmlns:p14="http://schemas.microsoft.com/office/powerpoint/2010/main" xmlns="" val="15256561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1:3 - 8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077310"/>
            <a:ext cx="87630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Continuing this prayer, Paul expands on the subject of the </a:t>
            </a:r>
            <a:r>
              <a:rPr lang="en-US" sz="2400" b="1" dirty="0" smtClean="0">
                <a:latin typeface="Cambria" pitchFamily="18" charset="0"/>
              </a:rPr>
              <a:t>gospel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endParaRPr lang="en-US" sz="2400" b="1" dirty="0" smtClean="0">
              <a:latin typeface="Cambria" pitchFamily="18" charset="0"/>
            </a:endParaRPr>
          </a:p>
          <a:p>
            <a:pPr>
              <a:spcAft>
                <a:spcPts val="1200"/>
              </a:spcAft>
            </a:pPr>
            <a:r>
              <a:rPr lang="en-US" sz="2400" b="1" dirty="0" smtClean="0">
                <a:effectLst>
                  <a:outerShdw blurRad="38100" dist="38100" dir="2700000" algn="tl">
                    <a:srgbClr val="000000">
                      <a:alpha val="43137"/>
                    </a:srgbClr>
                  </a:outerShdw>
                </a:effectLst>
                <a:latin typeface="Cambria" pitchFamily="18" charset="0"/>
              </a:rPr>
              <a:t>Third </a:t>
            </a:r>
            <a:r>
              <a:rPr lang="en-US" sz="2400" b="1" dirty="0" smtClean="0">
                <a:latin typeface="Cambria" pitchFamily="18" charset="0"/>
              </a:rPr>
              <a:t>– The gospel was transforming their lives (</a:t>
            </a:r>
            <a:r>
              <a:rPr lang="en-US" sz="2400" b="1" dirty="0" smtClean="0">
                <a:effectLst>
                  <a:outerShdw blurRad="38100" dist="38100" dir="2700000" algn="tl">
                    <a:srgbClr val="000000">
                      <a:alpha val="43137"/>
                    </a:srgbClr>
                  </a:outerShdw>
                </a:effectLst>
                <a:latin typeface="Cambria" pitchFamily="18" charset="0"/>
              </a:rPr>
              <a:t>1:6, 8</a:t>
            </a:r>
            <a:r>
              <a:rPr lang="en-US" sz="2400" b="1" dirty="0" smtClean="0">
                <a:latin typeface="Cambria" pitchFamily="18" charset="0"/>
              </a:rPr>
              <a:t>).  Here Paul indicates that once the Colossians “</a:t>
            </a:r>
            <a:r>
              <a:rPr lang="en-US" sz="2400" b="1" i="1" dirty="0" smtClean="0">
                <a:effectLst>
                  <a:outerShdw blurRad="38100" dist="38100" dir="2700000" algn="tl">
                    <a:srgbClr val="000000">
                      <a:alpha val="43137"/>
                    </a:srgbClr>
                  </a:outerShdw>
                </a:effectLst>
                <a:latin typeface="Cambria" pitchFamily="18" charset="0"/>
              </a:rPr>
              <a:t>understood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the grace of God in truth</a:t>
            </a:r>
            <a:r>
              <a:rPr lang="en-US" sz="2400" b="1" dirty="0" smtClean="0">
                <a:latin typeface="Cambria" pitchFamily="18" charset="0"/>
              </a:rPr>
              <a:t>” of the gospel, it transformed their lives, it was not just received and passed on but the spirit began working in the lives of the Colossian believers to produce genuine Christian “</a:t>
            </a:r>
            <a:r>
              <a:rPr lang="en-US" sz="2400" b="1" i="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a:t>
            </a:r>
          </a:p>
          <a:p>
            <a:r>
              <a:rPr lang="en-US" sz="2400" b="1" dirty="0" smtClean="0">
                <a:effectLst>
                  <a:outerShdw blurRad="38100" dist="38100" dir="2700000" algn="tl">
                    <a:srgbClr val="000000">
                      <a:alpha val="43137"/>
                    </a:srgbClr>
                  </a:outerShdw>
                </a:effectLst>
                <a:latin typeface="Cambria" pitchFamily="18" charset="0"/>
              </a:rPr>
              <a:t>Point</a:t>
            </a:r>
            <a:r>
              <a:rPr lang="en-US" sz="2400" b="1" dirty="0" smtClean="0">
                <a:latin typeface="Cambria" pitchFamily="18" charset="0"/>
              </a:rPr>
              <a:t> – A “</a:t>
            </a:r>
            <a:r>
              <a:rPr lang="en-US" sz="2400" b="1" i="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that moved them to action.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not simply a warm feeling or kind regard for others.  But a self-sacrificing, generous love.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Colossians demonstrated, that they understood the truth of God’s,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a:t>
            </a:r>
            <a:r>
              <a:rPr lang="en-US" sz="2400" b="1" dirty="0">
                <a:latin typeface="Cambria" panose="02040503050406030204" pitchFamily="18" charset="0"/>
                <a:ea typeface="Cambria" panose="02040503050406030204" pitchFamily="18" charset="0"/>
              </a:rPr>
              <a:t>” by serving one another in love. </a:t>
            </a:r>
          </a:p>
        </p:txBody>
      </p:sp>
    </p:spTree>
    <p:extLst>
      <p:ext uri="{BB962C8B-B14F-4D97-AF65-F5344CB8AC3E}">
        <p14:creationId xmlns:p14="http://schemas.microsoft.com/office/powerpoint/2010/main" xmlns="" val="22560644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106394"/>
            <a:ext cx="8534400" cy="520142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AUTHOR:</a:t>
            </a:r>
            <a:r>
              <a:rPr lang="en-US" sz="2400" b="1" dirty="0" smtClean="0">
                <a:latin typeface="Cambria" pitchFamily="18" charset="0"/>
              </a:rPr>
              <a:t>  </a:t>
            </a:r>
            <a:r>
              <a:rPr lang="en-US" sz="2200" b="1" dirty="0" smtClean="0">
                <a:latin typeface="Cambria" pitchFamily="18" charset="0"/>
              </a:rPr>
              <a:t>The Epistle to the Colossian was written by the apostle Paul</a:t>
            </a:r>
            <a:r>
              <a:rPr lang="en-US" sz="2200" b="1" dirty="0" smtClean="0">
                <a:solidFill>
                  <a:srgbClr val="FF0000"/>
                </a:solidFill>
                <a:latin typeface="Cambria" pitchFamily="18" charset="0"/>
              </a:rPr>
              <a:t> </a:t>
            </a:r>
            <a:r>
              <a:rPr lang="en-US" sz="2200" b="1" dirty="0" smtClean="0">
                <a:latin typeface="Cambria" pitchFamily="18" charset="0"/>
              </a:rPr>
              <a:t>while he was under house arrest in Rome.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TIME AND PLACE OF WRITING:</a:t>
            </a:r>
            <a:r>
              <a:rPr lang="en-US" sz="2400" b="1" dirty="0" smtClean="0">
                <a:latin typeface="Cambria" pitchFamily="18" charset="0"/>
              </a:rPr>
              <a:t> </a:t>
            </a:r>
            <a:r>
              <a:rPr lang="en-US" sz="2200" b="1" dirty="0" smtClean="0">
                <a:latin typeface="Cambria" pitchFamily="18" charset="0"/>
              </a:rPr>
              <a:t>Colossians, one </a:t>
            </a:r>
            <a:r>
              <a:rPr lang="en-US" sz="2200" b="1" dirty="0">
                <a:latin typeface="Cambria" pitchFamily="18" charset="0"/>
              </a:rPr>
              <a:t>of four “prison epistles” (</a:t>
            </a:r>
            <a:r>
              <a:rPr lang="en-US" sz="2200" b="1" i="1" dirty="0">
                <a:effectLst>
                  <a:outerShdw blurRad="38100" dist="38100" dir="2700000" algn="tl">
                    <a:srgbClr val="000000">
                      <a:alpha val="43137"/>
                    </a:srgbClr>
                  </a:outerShdw>
                </a:effectLst>
                <a:latin typeface="Cambria" pitchFamily="18" charset="0"/>
              </a:rPr>
              <a:t>cf.</a:t>
            </a:r>
            <a:r>
              <a:rPr lang="en-US" sz="2200" b="1" dirty="0">
                <a:latin typeface="Cambria" pitchFamily="18" charset="0"/>
              </a:rPr>
              <a:t> Ephesians, Philippians, and Philemon</a:t>
            </a:r>
            <a:r>
              <a:rPr lang="en-US" sz="2200" b="1" dirty="0" smtClean="0">
                <a:latin typeface="Cambria" pitchFamily="18" charset="0"/>
              </a:rPr>
              <a:t>), was written around </a:t>
            </a:r>
            <a:r>
              <a:rPr lang="en-US" sz="2200" b="1" dirty="0" smtClean="0">
                <a:effectLst>
                  <a:outerShdw blurRad="38100" dist="38100" dir="2700000" algn="tl">
                    <a:srgbClr val="000000">
                      <a:alpha val="43137"/>
                    </a:srgbClr>
                  </a:outerShdw>
                </a:effectLst>
                <a:latin typeface="Cambria" pitchFamily="18" charset="0"/>
              </a:rPr>
              <a:t>60-62 AD</a:t>
            </a:r>
            <a:r>
              <a:rPr lang="en-US" sz="2200" b="1" dirty="0" smtClean="0">
                <a:latin typeface="Cambria" pitchFamily="18" charset="0"/>
              </a:rPr>
              <a:t>.  The general consensus is that these epistles were written during Paul’s first imprisonment at Rome. </a:t>
            </a:r>
          </a:p>
          <a:p>
            <a:pPr indent="457200">
              <a:spcAft>
                <a:spcPts val="1200"/>
              </a:spcAft>
            </a:pPr>
            <a:r>
              <a:rPr lang="en-US" sz="2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CITY </a:t>
            </a:r>
            <a:r>
              <a:rPr lang="en-US" sz="2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COLOSSAE</a:t>
            </a:r>
            <a:r>
              <a:rPr lang="en-US" sz="2000" b="1" dirty="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W</a:t>
            </a:r>
            <a:r>
              <a:rPr lang="en-US" sz="2200" b="1" dirty="0" smtClean="0">
                <a:latin typeface="Cambria" panose="02040503050406030204" pitchFamily="18" charset="0"/>
                <a:ea typeface="Cambria" panose="02040503050406030204" pitchFamily="18" charset="0"/>
              </a:rPr>
              <a:t>as </a:t>
            </a:r>
            <a:r>
              <a:rPr lang="en-US" sz="2200" b="1" dirty="0">
                <a:latin typeface="Cambria" panose="02040503050406030204" pitchFamily="18" charset="0"/>
                <a:ea typeface="Cambria" panose="02040503050406030204" pitchFamily="18" charset="0"/>
              </a:rPr>
              <a:t>located about 100 miles east of Ephesus, in </a:t>
            </a:r>
            <a:r>
              <a:rPr lang="en-US" sz="2200" b="1" dirty="0" smtClean="0">
                <a:latin typeface="Cambria" panose="02040503050406030204" pitchFamily="18" charset="0"/>
                <a:ea typeface="Cambria" panose="02040503050406030204" pitchFamily="18" charset="0"/>
              </a:rPr>
              <a:t>modern </a:t>
            </a:r>
            <a:r>
              <a:rPr lang="en-US" sz="2200" b="1" dirty="0">
                <a:latin typeface="Cambria" panose="02040503050406030204" pitchFamily="18" charset="0"/>
                <a:ea typeface="Cambria" panose="02040503050406030204" pitchFamily="18" charset="0"/>
              </a:rPr>
              <a:t>day Turkey</a:t>
            </a:r>
            <a:r>
              <a:rPr lang="en-US" sz="2200" b="1" dirty="0" smtClean="0">
                <a:latin typeface="Cambria" panose="02040503050406030204" pitchFamily="18" charset="0"/>
                <a:ea typeface="Cambria" panose="02040503050406030204" pitchFamily="18" charset="0"/>
              </a:rPr>
              <a:t>.  Colossae </a:t>
            </a:r>
            <a:r>
              <a:rPr lang="en-US" sz="2200" b="1" dirty="0">
                <a:latin typeface="Cambria" panose="02040503050406030204" pitchFamily="18" charset="0"/>
                <a:ea typeface="Cambria" panose="02040503050406030204" pitchFamily="18" charset="0"/>
              </a:rPr>
              <a:t>was once a populous center of commerce, </a:t>
            </a:r>
            <a:r>
              <a:rPr lang="en-US" sz="2200" b="1" dirty="0" smtClean="0">
                <a:latin typeface="Cambria" panose="02040503050406030204" pitchFamily="18" charset="0"/>
                <a:ea typeface="Cambria" panose="02040503050406030204" pitchFamily="18" charset="0"/>
              </a:rPr>
              <a:t>but by </a:t>
            </a:r>
            <a:r>
              <a:rPr lang="en-US" sz="2200" b="1" dirty="0">
                <a:latin typeface="Cambria" panose="02040503050406030204" pitchFamily="18" charset="0"/>
                <a:ea typeface="Cambria" panose="02040503050406030204" pitchFamily="18" charset="0"/>
              </a:rPr>
              <a:t>the time of Paul, it was in </a:t>
            </a:r>
            <a:r>
              <a:rPr lang="en-US" sz="2200" b="1" dirty="0" smtClean="0">
                <a:latin typeface="Cambria" panose="02040503050406030204" pitchFamily="18" charset="0"/>
                <a:ea typeface="Cambria" panose="02040503050406030204" pitchFamily="18" charset="0"/>
              </a:rPr>
              <a:t>decline, </a:t>
            </a:r>
            <a:r>
              <a:rPr lang="en-US" sz="2200" b="1" dirty="0">
                <a:latin typeface="Cambria" panose="02040503050406030204" pitchFamily="18" charset="0"/>
                <a:ea typeface="Cambria" panose="02040503050406030204" pitchFamily="18" charset="0"/>
              </a:rPr>
              <a:t>having been overshadowed by its neighbors Hierapolis </a:t>
            </a:r>
            <a:r>
              <a:rPr lang="en-US" sz="2200" b="1" dirty="0" smtClean="0">
                <a:latin typeface="Cambria" panose="02040503050406030204" pitchFamily="18" charset="0"/>
                <a:ea typeface="Cambria" panose="02040503050406030204" pitchFamily="18" charset="0"/>
              </a:rPr>
              <a:t>and Laodicea. Colossae </a:t>
            </a:r>
            <a:r>
              <a:rPr lang="en-US" sz="2200" b="1" dirty="0">
                <a:latin typeface="Cambria" panose="02040503050406030204" pitchFamily="18" charset="0"/>
                <a:ea typeface="Cambria" panose="02040503050406030204" pitchFamily="18" charset="0"/>
              </a:rPr>
              <a:t>exerted almost no influence </a:t>
            </a:r>
            <a:r>
              <a:rPr lang="en-US" sz="2200" b="1" dirty="0" smtClean="0">
                <a:latin typeface="Cambria" panose="02040503050406030204" pitchFamily="18" charset="0"/>
                <a:ea typeface="Cambria" panose="02040503050406030204" pitchFamily="18" charset="0"/>
              </a:rPr>
              <a:t>on early </a:t>
            </a:r>
            <a:r>
              <a:rPr lang="en-US" sz="2200" b="1" dirty="0">
                <a:latin typeface="Cambria" panose="02040503050406030204" pitchFamily="18" charset="0"/>
                <a:ea typeface="Cambria" panose="02040503050406030204" pitchFamily="18" charset="0"/>
              </a:rPr>
              <a:t>church history it was mostly a pagan city, with a strong intermingling of Jews </a:t>
            </a:r>
            <a:r>
              <a:rPr lang="en-US" sz="2200" b="1" dirty="0" smtClean="0">
                <a:latin typeface="Cambria" panose="02040503050406030204" pitchFamily="18" charset="0"/>
                <a:ea typeface="Cambria" panose="02040503050406030204" pitchFamily="18" charset="0"/>
              </a:rPr>
              <a:t>which </a:t>
            </a:r>
            <a:r>
              <a:rPr lang="en-US" sz="2200" b="1" dirty="0">
                <a:latin typeface="Cambria" panose="02040503050406030204" pitchFamily="18" charset="0"/>
                <a:ea typeface="Cambria" panose="02040503050406030204" pitchFamily="18" charset="0"/>
              </a:rPr>
              <a:t>likely explains the nature of some of the problems that arose </a:t>
            </a:r>
            <a:r>
              <a:rPr lang="en-US" sz="2200" b="1" dirty="0" smtClean="0">
                <a:latin typeface="Cambria" panose="02040503050406030204" pitchFamily="18" charset="0"/>
                <a:ea typeface="Cambria" panose="02040503050406030204" pitchFamily="18" charset="0"/>
              </a:rPr>
              <a:t>among the </a:t>
            </a:r>
            <a:r>
              <a:rPr lang="en-US" sz="2200" b="1" dirty="0">
                <a:latin typeface="Cambria" panose="02040503050406030204" pitchFamily="18" charset="0"/>
                <a:ea typeface="Cambria" panose="02040503050406030204" pitchFamily="18" charset="0"/>
              </a:rPr>
              <a:t>believers </a:t>
            </a:r>
            <a:r>
              <a:rPr lang="en-US" sz="2200" b="1" dirty="0" smtClean="0">
                <a:latin typeface="Cambria" panose="02040503050406030204" pitchFamily="18" charset="0"/>
                <a:ea typeface="Cambria" panose="02040503050406030204" pitchFamily="18" charset="0"/>
              </a:rPr>
              <a:t>in Colossae.</a:t>
            </a:r>
            <a:endParaRPr lang="en-US" sz="22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1:9 - 14</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98076" y="1084729"/>
            <a:ext cx="8547847" cy="5555367"/>
          </a:xfrm>
          <a:prstGeom prst="rect">
            <a:avLst/>
          </a:prstGeom>
          <a:gradFill flip="none" rotWithShape="1">
            <a:gsLst>
              <a:gs pos="0">
                <a:srgbClr val="5BD4FF"/>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50" b="1" baseline="30000" dirty="0" smtClean="0">
                <a:effectLst>
                  <a:outerShdw blurRad="38100" dist="38100" dir="2700000" algn="tl">
                    <a:srgbClr val="000000">
                      <a:alpha val="43137"/>
                    </a:srgbClr>
                  </a:outerShdw>
                </a:effectLst>
                <a:latin typeface="Georgia" panose="02040502050405020303" pitchFamily="18" charset="0"/>
              </a:rPr>
              <a:t>9</a:t>
            </a:r>
            <a:r>
              <a:rPr lang="en-US" sz="2450" i="1" dirty="0" smtClean="0">
                <a:latin typeface="Georgia" panose="02040502050405020303" pitchFamily="18" charset="0"/>
              </a:rPr>
              <a:t>For this reason we also, since the day we heard it, do not cease to pray for you, and to ask that you may be filled with the knowledge of His will in all wisdom and spiritual understanding; </a:t>
            </a:r>
            <a:r>
              <a:rPr lang="en-US" sz="2450" b="1" i="1" baseline="30000" dirty="0" smtClean="0">
                <a:effectLst>
                  <a:outerShdw blurRad="38100" dist="38100" dir="2700000" algn="tl">
                    <a:srgbClr val="000000">
                      <a:alpha val="43137"/>
                    </a:srgbClr>
                  </a:outerShdw>
                </a:effectLst>
                <a:latin typeface="Georgia" panose="02040502050405020303" pitchFamily="18" charset="0"/>
              </a:rPr>
              <a:t>10</a:t>
            </a:r>
            <a:r>
              <a:rPr lang="en-US" sz="2450" i="1" dirty="0" smtClean="0">
                <a:latin typeface="Georgia" panose="02040502050405020303" pitchFamily="18" charset="0"/>
              </a:rPr>
              <a:t>that you may walk worthy of the Lord, fully pleasing Him, being fruitful in every good work and increasing in the knowledge of  God:  </a:t>
            </a:r>
            <a:r>
              <a:rPr lang="en-US" sz="2450" b="1" i="1" baseline="30000" dirty="0" smtClean="0">
                <a:effectLst>
                  <a:outerShdw blurRad="38100" dist="38100" dir="2700000" algn="tl">
                    <a:srgbClr val="000000">
                      <a:alpha val="43137"/>
                    </a:srgbClr>
                  </a:outerShdw>
                </a:effectLst>
                <a:latin typeface="Georgia" panose="02040502050405020303" pitchFamily="18" charset="0"/>
              </a:rPr>
              <a:t>11</a:t>
            </a:r>
            <a:r>
              <a:rPr lang="en-US" sz="2450" i="1" dirty="0" smtClean="0">
                <a:latin typeface="Georgia" panose="02040502050405020303" pitchFamily="18" charset="0"/>
              </a:rPr>
              <a:t>strengthened with all might, according to His glorious power, for all patience and longsuffering with  joy; </a:t>
            </a:r>
            <a:r>
              <a:rPr lang="en-US" sz="2450" b="1" i="1" baseline="30000" dirty="0" smtClean="0">
                <a:effectLst>
                  <a:outerShdw blurRad="38100" dist="38100" dir="2700000" algn="tl">
                    <a:srgbClr val="000000">
                      <a:alpha val="43137"/>
                    </a:srgbClr>
                  </a:outerShdw>
                </a:effectLst>
                <a:latin typeface="Georgia" panose="02040502050405020303" pitchFamily="18" charset="0"/>
              </a:rPr>
              <a:t>12</a:t>
            </a:r>
            <a:r>
              <a:rPr lang="en-US" sz="2450" i="1" dirty="0" smtClean="0">
                <a:latin typeface="Georgia" panose="02040502050405020303" pitchFamily="18" charset="0"/>
              </a:rPr>
              <a:t>giving </a:t>
            </a:r>
            <a:r>
              <a:rPr lang="en-US" sz="2450" i="1" dirty="0">
                <a:latin typeface="Georgia" panose="02040502050405020303" pitchFamily="18" charset="0"/>
              </a:rPr>
              <a:t>thanks to the Father who has qualified us to be partakers of the inheritance of the saints in the light</a:t>
            </a:r>
            <a:r>
              <a:rPr lang="en-US" sz="2450" i="1" dirty="0" smtClean="0">
                <a:latin typeface="Georgia" panose="02040502050405020303" pitchFamily="18" charset="0"/>
              </a:rPr>
              <a:t>. </a:t>
            </a:r>
            <a:r>
              <a:rPr lang="en-US" sz="2450" b="1" i="1" baseline="30000" dirty="0" smtClean="0">
                <a:effectLst>
                  <a:outerShdw blurRad="38100" dist="38100" dir="2700000" algn="tl">
                    <a:srgbClr val="000000">
                      <a:alpha val="43137"/>
                    </a:srgbClr>
                  </a:outerShdw>
                </a:effectLst>
                <a:latin typeface="Georgia" panose="02040502050405020303" pitchFamily="18" charset="0"/>
              </a:rPr>
              <a:t>13</a:t>
            </a:r>
            <a:r>
              <a:rPr lang="en-US" sz="2450" i="1" dirty="0" smtClean="0">
                <a:latin typeface="Georgia" panose="02040502050405020303" pitchFamily="18" charset="0"/>
              </a:rPr>
              <a:t>He </a:t>
            </a:r>
            <a:r>
              <a:rPr lang="en-US" sz="2450" i="1" dirty="0">
                <a:latin typeface="Georgia" panose="02040502050405020303" pitchFamily="18" charset="0"/>
              </a:rPr>
              <a:t>has delivered us from the power </a:t>
            </a:r>
            <a:r>
              <a:rPr lang="en-US" sz="2450" i="1" dirty="0" smtClean="0">
                <a:latin typeface="Georgia" panose="02040502050405020303" pitchFamily="18" charset="0"/>
              </a:rPr>
              <a:t>of  darkness  and conveyed</a:t>
            </a:r>
            <a:r>
              <a:rPr lang="en-US" sz="2450" i="1" dirty="0">
                <a:latin typeface="Georgia" panose="02040502050405020303" pitchFamily="18" charset="0"/>
              </a:rPr>
              <a:t> us into the kingdom of the Son of His love</a:t>
            </a:r>
            <a:r>
              <a:rPr lang="en-US" sz="2450" i="1" dirty="0" smtClean="0">
                <a:latin typeface="Georgia" panose="02040502050405020303" pitchFamily="18" charset="0"/>
              </a:rPr>
              <a:t>, </a:t>
            </a:r>
            <a:r>
              <a:rPr lang="en-US" sz="2450" b="1" i="1" baseline="30000" dirty="0" smtClean="0">
                <a:effectLst>
                  <a:outerShdw blurRad="38100" dist="38100" dir="2700000" algn="tl">
                    <a:srgbClr val="000000">
                      <a:alpha val="43137"/>
                    </a:srgbClr>
                  </a:outerShdw>
                </a:effectLst>
                <a:latin typeface="Georgia" panose="02040502050405020303" pitchFamily="18" charset="0"/>
              </a:rPr>
              <a:t>14</a:t>
            </a:r>
            <a:r>
              <a:rPr lang="en-US" sz="2450" i="1" dirty="0" smtClean="0">
                <a:latin typeface="Georgia" panose="02040502050405020303" pitchFamily="18" charset="0"/>
              </a:rPr>
              <a:t>in </a:t>
            </a:r>
            <a:r>
              <a:rPr lang="en-US" sz="2450" i="1" dirty="0">
                <a:latin typeface="Georgia" panose="02040502050405020303" pitchFamily="18" charset="0"/>
              </a:rPr>
              <a:t>whom we have redemption through His blood, the forgiveness of sins</a:t>
            </a:r>
            <a:r>
              <a:rPr lang="en-US" sz="2450" i="1" dirty="0" smtClean="0">
                <a:latin typeface="Georgia" panose="02040502050405020303" pitchFamily="18" charset="0"/>
              </a:rPr>
              <a:t>.</a:t>
            </a:r>
            <a:endParaRPr lang="en-US" sz="2450" i="1" dirty="0">
              <a:latin typeface="Georgia" panose="02040502050405020303" pitchFamily="18" charset="0"/>
            </a:endParaRPr>
          </a:p>
        </p:txBody>
      </p:sp>
    </p:spTree>
    <p:extLst>
      <p:ext uri="{BB962C8B-B14F-4D97-AF65-F5344CB8AC3E}">
        <p14:creationId xmlns:p14="http://schemas.microsoft.com/office/powerpoint/2010/main" xmlns="" val="873778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27212" y="1206500"/>
            <a:ext cx="85344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Seeing the threat of deceptive false teaching and anticipating more direct attacks, Paul’s prayer for the Colossians Christians in </a:t>
            </a:r>
            <a:r>
              <a:rPr lang="en-US" sz="2400" b="1" dirty="0" smtClean="0">
                <a:effectLst>
                  <a:outerShdw blurRad="38100" dist="38100" dir="2700000" algn="tl">
                    <a:srgbClr val="000000">
                      <a:alpha val="43137"/>
                    </a:srgbClr>
                  </a:outerShdw>
                </a:effectLst>
                <a:latin typeface="Cambria" pitchFamily="18" charset="0"/>
              </a:rPr>
              <a:t>1:9-14</a:t>
            </a:r>
            <a:r>
              <a:rPr lang="en-US" sz="2400" b="1" dirty="0" smtClean="0">
                <a:latin typeface="Cambria" pitchFamily="18" charset="0"/>
              </a:rPr>
              <a:t> pays particular attention to “</a:t>
            </a:r>
            <a:r>
              <a:rPr lang="en-US" sz="2400" b="1" i="1" dirty="0" smtClean="0">
                <a:effectLst>
                  <a:outerShdw blurRad="38100" dist="38100" dir="2700000" algn="tl">
                    <a:srgbClr val="000000">
                      <a:alpha val="43137"/>
                    </a:srgbClr>
                  </a:outerShdw>
                </a:effectLst>
                <a:latin typeface="Cambria" pitchFamily="18" charset="0"/>
              </a:rPr>
              <a:t>knowledge”</a:t>
            </a:r>
            <a:r>
              <a:rPr lang="en-US" sz="2400" b="1" dirty="0" smtClean="0">
                <a:latin typeface="Cambria" pitchFamily="18" charset="0"/>
              </a:rPr>
              <a:t> </a:t>
            </a:r>
            <a:r>
              <a:rPr lang="en-US" sz="2400" b="1" dirty="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1:9-10</a:t>
            </a:r>
            <a:r>
              <a:rPr lang="en-US" sz="2400" b="1" dirty="0" smtClean="0">
                <a:latin typeface="Cambria" pitchFamily="18" charset="0"/>
              </a:rPr>
              <a:t>).  In this prayer Paul draws their attention from false spiritual </a:t>
            </a:r>
            <a:r>
              <a:rPr lang="en-US" sz="2400" b="1" i="1" dirty="0" smtClean="0">
                <a:effectLst>
                  <a:outerShdw blurRad="38100" dist="38100" dir="2700000" algn="tl">
                    <a:srgbClr val="000000">
                      <a:alpha val="43137"/>
                    </a:srgbClr>
                  </a:outerShdw>
                </a:effectLst>
                <a:latin typeface="Cambria" pitchFamily="18" charset="0"/>
              </a:rPr>
              <a:t>knowledge</a:t>
            </a:r>
            <a:r>
              <a:rPr lang="en-US" sz="2400" b="1" dirty="0" smtClean="0">
                <a:latin typeface="Cambria" pitchFamily="18" charset="0"/>
              </a:rPr>
              <a:t> to the intimate  and experiential </a:t>
            </a:r>
            <a:r>
              <a:rPr lang="en-US" sz="2400" b="1" i="1" dirty="0" smtClean="0">
                <a:effectLst>
                  <a:outerShdw blurRad="38100" dist="38100" dir="2700000" algn="tl">
                    <a:srgbClr val="000000">
                      <a:alpha val="43137"/>
                    </a:srgbClr>
                  </a:outerShdw>
                </a:effectLst>
                <a:latin typeface="Cambria" pitchFamily="18" charset="0"/>
              </a:rPr>
              <a:t>knowledge</a:t>
            </a:r>
            <a:r>
              <a:rPr lang="en-US" sz="2400" b="1" dirty="0" smtClean="0">
                <a:latin typeface="Cambria" pitchFamily="18" charset="0"/>
              </a:rPr>
              <a:t> of Christian faith, love, and hope. </a:t>
            </a:r>
          </a:p>
          <a:p>
            <a:pPr indent="457200">
              <a:spcAft>
                <a:spcPts val="1200"/>
              </a:spcAft>
            </a:pPr>
            <a:r>
              <a:rPr lang="en-US" sz="2400" b="1" dirty="0" smtClean="0">
                <a:latin typeface="Cambria" pitchFamily="18" charset="0"/>
              </a:rPr>
              <a:t>Our understanding of how Paul is using the term Knowledge in his letter to the Colossians can be illuminated by how he discusses this concept in his other letters. </a:t>
            </a:r>
          </a:p>
          <a:p>
            <a:pPr indent="457200">
              <a:spcAft>
                <a:spcPts val="1200"/>
              </a:spcAft>
            </a:pPr>
            <a:r>
              <a:rPr lang="en-US" sz="2400" b="1" dirty="0">
                <a:effectLst>
                  <a:outerShdw blurRad="38100" dist="38100" dir="2700000" algn="tl">
                    <a:srgbClr val="000000">
                      <a:alpha val="43137"/>
                    </a:srgbClr>
                  </a:outerShdw>
                </a:effectLst>
                <a:latin typeface="Cambria" pitchFamily="18" charset="0"/>
              </a:rPr>
              <a:t>Example</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t>
            </a:r>
            <a:r>
              <a:rPr lang="en-US" sz="2400" b="1" dirty="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1Corinthians </a:t>
            </a:r>
            <a:r>
              <a:rPr lang="en-US" sz="2400" b="1" dirty="0">
                <a:effectLst>
                  <a:outerShdw blurRad="38100" dist="38100" dir="2700000" algn="tl">
                    <a:srgbClr val="000000">
                      <a:alpha val="43137"/>
                    </a:srgbClr>
                  </a:outerShdw>
                </a:effectLst>
                <a:latin typeface="Cambria" pitchFamily="18" charset="0"/>
              </a:rPr>
              <a:t>8:1</a:t>
            </a:r>
            <a:r>
              <a:rPr lang="en-US" sz="2400" b="1" dirty="0">
                <a:latin typeface="Cambria" pitchFamily="18" charset="0"/>
              </a:rPr>
              <a:t> Paul makes an important observation about unbridled knowledge</a:t>
            </a:r>
            <a:r>
              <a:rPr lang="en-US" sz="2400" b="1" dirty="0">
                <a:effectLst>
                  <a:outerShdw blurRad="38100" dist="38100" dir="2700000" algn="tl">
                    <a:srgbClr val="000000">
                      <a:alpha val="43137"/>
                    </a:srgbClr>
                  </a:outerShdw>
                </a:effectLst>
                <a:latin typeface="Cambria" pitchFamily="18" charset="0"/>
              </a:rPr>
              <a:t>:</a:t>
            </a:r>
            <a:r>
              <a:rPr lang="en-US" sz="2400" dirty="0">
                <a:latin typeface="Cambria" pitchFamily="18" charset="0"/>
              </a:rPr>
              <a:t> </a:t>
            </a:r>
            <a:endParaRPr lang="en-US" sz="2400" dirty="0" smtClean="0">
              <a:latin typeface="Cambria" pitchFamily="18" charset="0"/>
            </a:endParaRPr>
          </a:p>
          <a:p>
            <a:pPr indent="457200">
              <a:spcAft>
                <a:spcPts val="1200"/>
              </a:spcAft>
            </a:pPr>
            <a:r>
              <a:rPr lang="en-US" sz="2400" b="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Knowledge makes arrogant, but love edifies</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7878745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2" name="Picture 1" descr="1 - 10 text.jpg"/>
          <p:cNvPicPr>
            <a:picLocks noChangeAspect="1"/>
          </p:cNvPicPr>
          <p:nvPr/>
        </p:nvPicPr>
        <p:blipFill>
          <a:blip r:embed="rId2" cstate="print"/>
          <a:stretch>
            <a:fillRect/>
          </a:stretch>
        </p:blipFill>
        <p:spPr>
          <a:xfrm>
            <a:off x="228600" y="762000"/>
            <a:ext cx="8526821" cy="5334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0668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Greek word Paul uses in this verse is “</a:t>
            </a:r>
            <a:r>
              <a:rPr lang="en-US" sz="2400" b="1" i="1" u="sng" dirty="0" smtClean="0">
                <a:effectLst>
                  <a:outerShdw blurRad="38100" dist="38100" dir="2700000" algn="tl">
                    <a:srgbClr val="000000">
                      <a:alpha val="43137"/>
                    </a:srgbClr>
                  </a:outerShdw>
                </a:effectLst>
                <a:latin typeface="Cambria" pitchFamily="18" charset="0"/>
              </a:rPr>
              <a:t>gnosis</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general term for intellectual content. </a:t>
            </a:r>
            <a:r>
              <a:rPr lang="en-US" sz="2400" b="1" dirty="0" smtClean="0">
                <a:latin typeface="Cambria" panose="02040503050406030204" pitchFamily="18" charset="0"/>
                <a:ea typeface="Cambria" panose="02040503050406030204" pitchFamily="18" charset="0"/>
              </a:rPr>
              <a:t> It </a:t>
            </a:r>
            <a:r>
              <a:rPr lang="en-US" sz="2400" b="1" dirty="0">
                <a:latin typeface="Cambria" panose="02040503050406030204" pitchFamily="18" charset="0"/>
                <a:ea typeface="Cambria" panose="02040503050406030204" pitchFamily="18" charset="0"/>
              </a:rPr>
              <a:t>often refers to spiritual insight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11:33, 1 Cor. 12:8</a:t>
            </a:r>
            <a:r>
              <a:rPr lang="en-US" sz="2400" b="1" dirty="0">
                <a:latin typeface="Cambria" panose="02040503050406030204" pitchFamily="18" charset="0"/>
                <a:ea typeface="Cambria" panose="02040503050406030204" pitchFamily="18" charset="0"/>
              </a:rPr>
              <a:t>) or to accurate knowledge of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2Cor</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2:14</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Some false teachers had begun to promote a kind of deeper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gnosis</a:t>
            </a:r>
            <a:r>
              <a:rPr lang="en-US" sz="2400" b="1" dirty="0" smtClean="0">
                <a:latin typeface="Cambria" panose="02040503050406030204" pitchFamily="18" charset="0"/>
                <a:ea typeface="Cambria" panose="02040503050406030204" pitchFamily="18" charset="0"/>
              </a:rPr>
              <a:t> that went beyond the saving knowledge of Christ as proclaimed in the Gospel.  </a:t>
            </a:r>
          </a:p>
          <a:p>
            <a:pPr indent="457200">
              <a:spcAft>
                <a:spcPts val="1200"/>
              </a:spcAft>
            </a:pPr>
            <a:r>
              <a:rPr lang="en-US" sz="2400" b="1" dirty="0" smtClean="0">
                <a:latin typeface="Cambria" panose="02040503050406030204" pitchFamily="18" charset="0"/>
                <a:ea typeface="Cambria" panose="02040503050406030204" pitchFamily="18" charset="0"/>
              </a:rPr>
              <a:t>They often promise knowledge that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goes deeper</a:t>
            </a:r>
            <a:r>
              <a:rPr lang="en-US" sz="2400" b="1" dirty="0" smtClean="0">
                <a:latin typeface="Cambria" panose="02040503050406030204" pitchFamily="18" charset="0"/>
                <a:ea typeface="Cambria" panose="02040503050406030204" pitchFamily="18" charset="0"/>
              </a:rPr>
              <a:t>” or provides and alternative to the simple or unrefined knowledge of the masses; frequently appealing to a person’s ego; offering a higher knowledge reserved only  for a special elite, who can then look down on the average believer who has a simple,  supposedly naïve faith 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mere Christianity.</a:t>
            </a:r>
            <a:r>
              <a:rPr lang="en-US" sz="2400" b="1" dirty="0" smtClean="0">
                <a:latin typeface="Cambria" panose="02040503050406030204" pitchFamily="18" charset="0"/>
                <a:ea typeface="Cambria" panose="02040503050406030204" pitchFamily="18" charset="0"/>
              </a:rPr>
              <a:t>”</a:t>
            </a:r>
            <a:endParaRPr lang="en-US" sz="2400" b="1" dirty="0" smtClean="0">
              <a:latin typeface="Cambria" pitchFamily="18" charset="0"/>
            </a:endParaRPr>
          </a:p>
        </p:txBody>
      </p:sp>
    </p:spTree>
    <p:extLst>
      <p:ext uri="{BB962C8B-B14F-4D97-AF65-F5344CB8AC3E}">
        <p14:creationId xmlns:p14="http://schemas.microsoft.com/office/powerpoint/2010/main" xmlns="" val="20007738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117162"/>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 these </a:t>
            </a:r>
            <a:r>
              <a:rPr lang="en-US" sz="2400" b="1" dirty="0" smtClean="0">
                <a:latin typeface="Cambria" panose="02040503050406030204" pitchFamily="18" charset="0"/>
                <a:ea typeface="Cambria" panose="02040503050406030204" pitchFamily="18" charset="0"/>
              </a:rPr>
              <a:t>false teachers offer isn’t a true knowledge of God, His wisdom, or His will.  They proffer a newfangled doctrine, cobbling together scripture in unconventional ways—taking various bits our of context—as they hammer out their false teachings.  And they used words with which Christians are familiar, but do so in unfamiliar way. </a:t>
            </a:r>
          </a:p>
          <a:p>
            <a:pPr indent="457200">
              <a:spcAft>
                <a:spcPts val="1200"/>
              </a:spcAft>
            </a:pPr>
            <a:r>
              <a:rPr lang="en-US" sz="2400" b="1" dirty="0" smtClean="0">
                <a:latin typeface="Cambria" panose="02040503050406030204" pitchFamily="18" charset="0"/>
                <a:ea typeface="Cambria" panose="02040503050406030204" pitchFamily="18" charset="0"/>
              </a:rPr>
              <a:t>Here Swindoll </a:t>
            </a:r>
            <a:r>
              <a:rPr lang="en-US" sz="2400" b="1" dirty="0">
                <a:latin typeface="Cambria" panose="02040503050406030204" pitchFamily="18" charset="0"/>
                <a:ea typeface="Cambria" panose="02040503050406030204" pitchFamily="18" charset="0"/>
              </a:rPr>
              <a:t>quotes Warren Wiersbe saying: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Satan is so deceptive!  He likes to borrow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vocabulary, but he does not use the Christian dictionary</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false teachers in </a:t>
            </a:r>
            <a:r>
              <a:rPr lang="en-US" sz="2400" b="1" dirty="0" smtClean="0">
                <a:latin typeface="Cambria" panose="02040503050406030204" pitchFamily="18" charset="0"/>
                <a:ea typeface="Cambria" panose="02040503050406030204" pitchFamily="18" charset="0"/>
              </a:rPr>
              <a:t>Colossae </a:t>
            </a:r>
            <a:r>
              <a:rPr lang="en-US" sz="2400" b="1" dirty="0" smtClean="0">
                <a:latin typeface="Cambria" panose="02040503050406030204" pitchFamily="18" charset="0"/>
                <a:ea typeface="Cambria" panose="02040503050406030204" pitchFamily="18" charset="0"/>
              </a:rPr>
              <a:t>were twisting the meaning of perfectly good Christian  terms like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knowledge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understanding. </a:t>
            </a:r>
            <a:r>
              <a:rPr lang="en-US" sz="2400" b="1" dirty="0" smtClean="0">
                <a:latin typeface="Cambria" panose="02040503050406030204" pitchFamily="18" charset="0"/>
                <a:ea typeface="Cambria" panose="02040503050406030204" pitchFamily="18" charset="0"/>
              </a:rPr>
              <a:t>The knowledge they were promoting wasn’t based on theological truth but on philosophical meanderings. </a:t>
            </a:r>
            <a:endParaRPr lang="en-US" sz="2400" b="1" dirty="0" smtClean="0">
              <a:latin typeface="Cambria" pitchFamily="18" charset="0"/>
            </a:endParaRPr>
          </a:p>
        </p:txBody>
      </p:sp>
    </p:spTree>
    <p:extLst>
      <p:ext uri="{BB962C8B-B14F-4D97-AF65-F5344CB8AC3E}">
        <p14:creationId xmlns:p14="http://schemas.microsoft.com/office/powerpoint/2010/main" xmlns="" val="3624403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065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response, Paul prays earnestly and continually for </a:t>
            </a:r>
            <a:r>
              <a:rPr lang="en-US" sz="2400" b="1" dirty="0" smtClean="0">
                <a:latin typeface="Cambria" panose="02040503050406030204" pitchFamily="18" charset="0"/>
                <a:ea typeface="Cambria" panose="02040503050406030204" pitchFamily="18" charset="0"/>
              </a:rPr>
              <a:t>the believers in Colossae, that they would be filled with true</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itchFamily="18" charset="0"/>
              </a:rPr>
              <a:t>knowledge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wisdom</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understanding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1:9</a:t>
            </a:r>
            <a:r>
              <a:rPr lang="en-US" sz="2400" b="1" dirty="0" smtClean="0">
                <a:latin typeface="Cambria" pitchFamily="18" charset="0"/>
              </a:rPr>
              <a:t>).</a:t>
            </a:r>
          </a:p>
          <a:p>
            <a:pPr indent="457200">
              <a:spcAft>
                <a:spcPts val="1200"/>
              </a:spcAft>
            </a:pPr>
            <a:r>
              <a:rPr lang="en-US" sz="2400" b="1" dirty="0" smtClean="0">
                <a:latin typeface="Cambria" pitchFamily="18" charset="0"/>
              </a:rPr>
              <a:t>Interestingly, the word Paul uses here for “knowledge” of God’s will is not merely intellectual or speculative knowledge.  This word “</a:t>
            </a:r>
            <a:r>
              <a:rPr lang="en-US" sz="2400" b="1" i="1" dirty="0" smtClean="0">
                <a:effectLst>
                  <a:outerShdw blurRad="38100" dist="38100" dir="2700000" algn="tl">
                    <a:srgbClr val="000000">
                      <a:alpha val="43137"/>
                    </a:srgbClr>
                  </a:outerShdw>
                </a:effectLst>
                <a:latin typeface="Cambria" pitchFamily="18" charset="0"/>
              </a:rPr>
              <a:t>epignosis</a:t>
            </a:r>
            <a:r>
              <a:rPr lang="en-US" sz="2400" b="1" dirty="0" smtClean="0">
                <a:latin typeface="Cambria" pitchFamily="18" charset="0"/>
              </a:rPr>
              <a:t>” is </a:t>
            </a:r>
            <a:r>
              <a:rPr lang="en-US" sz="2400" b="1" dirty="0" smtClean="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strengthened form </a:t>
            </a:r>
            <a:r>
              <a:rPr lang="en-US" sz="2400" b="1" dirty="0" smtClean="0">
                <a:latin typeface="Cambria" pitchFamily="18" charset="0"/>
              </a:rPr>
              <a:t>or what some interpret as an intensification of the word “</a:t>
            </a:r>
            <a:r>
              <a:rPr lang="en-US" sz="2400" b="1" i="1" dirty="0" smtClean="0">
                <a:effectLst>
                  <a:outerShdw blurRad="38100" dist="38100" dir="2700000" algn="tl">
                    <a:srgbClr val="000000">
                      <a:alpha val="43137"/>
                    </a:srgbClr>
                  </a:outerShdw>
                </a:effectLst>
                <a:latin typeface="Cambria" pitchFamily="18" charset="0"/>
              </a:rPr>
              <a:t>gnosis.</a:t>
            </a:r>
            <a:r>
              <a:rPr lang="en-US" sz="2400" b="1" dirty="0" smtClean="0">
                <a:latin typeface="Cambria"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Both </a:t>
            </a:r>
            <a:r>
              <a:rPr lang="en-US" sz="2400" b="1" dirty="0">
                <a:latin typeface="Cambria" panose="02040503050406030204" pitchFamily="18" charset="0"/>
                <a:ea typeface="Cambria" panose="02040503050406030204" pitchFamily="18" charset="0"/>
              </a:rPr>
              <a:t>words </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gnosis</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epignosis</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are generally translated as </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knowledge.</a:t>
            </a:r>
            <a:r>
              <a:rPr lang="en-US" sz="2400" b="1" dirty="0" smtClean="0">
                <a:latin typeface="Cambria" panose="02040503050406030204" pitchFamily="18" charset="0"/>
                <a:ea typeface="Cambria" panose="02040503050406030204" pitchFamily="18" charset="0"/>
              </a:rPr>
              <a:t>”   However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gnosis</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conveys the idea of just </a:t>
            </a:r>
            <a:r>
              <a:rPr lang="en-US" sz="2400" b="1" dirty="0" smtClean="0">
                <a:latin typeface="Cambria" panose="02040503050406030204" pitchFamily="18" charset="0"/>
                <a:ea typeface="Cambria" panose="02040503050406030204" pitchFamily="18" charset="0"/>
              </a:rPr>
              <a:t>knowing, while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epignosis</a:t>
            </a:r>
            <a:r>
              <a:rPr lang="en-US" sz="2400" b="1" dirty="0" smtClean="0">
                <a:latin typeface="Cambria" panose="02040503050406030204" pitchFamily="18" charset="0"/>
                <a:ea typeface="Cambria" panose="02040503050406030204" pitchFamily="18" charset="0"/>
              </a:rPr>
              <a:t>” implies a full or complete knowledge </a:t>
            </a:r>
            <a:r>
              <a:rPr lang="en-US" sz="2400" b="1" dirty="0">
                <a:latin typeface="Cambria" panose="02040503050406030204" pitchFamily="18" charset="0"/>
                <a:ea typeface="Cambria" panose="02040503050406030204" pitchFamily="18" charset="0"/>
              </a:rPr>
              <a:t>which </a:t>
            </a:r>
            <a:r>
              <a:rPr lang="en-US" sz="2400" b="1" dirty="0" smtClean="0">
                <a:latin typeface="Cambria" panose="02040503050406030204" pitchFamily="18" charset="0"/>
                <a:ea typeface="Cambria" panose="02040503050406030204" pitchFamily="18" charset="0"/>
              </a:rPr>
              <a:t>means to be fully </a:t>
            </a:r>
            <a:r>
              <a:rPr lang="en-US" sz="2400" b="1" dirty="0">
                <a:latin typeface="Cambria" panose="02040503050406030204" pitchFamily="18" charset="0"/>
                <a:ea typeface="Cambria" panose="02040503050406030204" pitchFamily="18" charset="0"/>
              </a:rPr>
              <a:t>acquainted </a:t>
            </a:r>
            <a:r>
              <a:rPr lang="en-US" sz="2400" b="1" dirty="0" smtClean="0">
                <a:latin typeface="Cambria" panose="02040503050406030204" pitchFamily="18" charset="0"/>
                <a:ea typeface="Cambria" panose="02040503050406030204" pitchFamily="18" charset="0"/>
              </a:rPr>
              <a:t>with </a:t>
            </a:r>
            <a:r>
              <a:rPr lang="en-US" sz="2400" b="1" dirty="0">
                <a:latin typeface="Cambria" panose="02040503050406030204" pitchFamily="18" charset="0"/>
                <a:ea typeface="Cambria" panose="02040503050406030204" pitchFamily="18" charset="0"/>
              </a:rPr>
              <a:t>or to have a full understanding of </a:t>
            </a:r>
            <a:r>
              <a:rPr lang="en-US" sz="2400" b="1" dirty="0" smtClean="0">
                <a:latin typeface="Cambria" panose="02040503050406030204" pitchFamily="18" charset="0"/>
                <a:ea typeface="Cambria" panose="02040503050406030204" pitchFamily="18" charset="0"/>
              </a:rPr>
              <a:t>something.</a:t>
            </a:r>
          </a:p>
        </p:txBody>
      </p:sp>
    </p:spTree>
    <p:extLst>
      <p:ext uri="{BB962C8B-B14F-4D97-AF65-F5344CB8AC3E}">
        <p14:creationId xmlns:p14="http://schemas.microsoft.com/office/powerpoint/2010/main" xmlns="" val="3485128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071282"/>
            <a:ext cx="8565776"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Perhaps Paul’s use of this word was meant to rescue the Christian concept of “</a:t>
            </a:r>
            <a:r>
              <a:rPr lang="en-US" sz="2400" b="1" i="1" dirty="0" smtClean="0">
                <a:effectLst>
                  <a:outerShdw blurRad="38100" dist="38100" dir="2700000" algn="tl">
                    <a:srgbClr val="000000">
                      <a:alpha val="43137"/>
                    </a:srgbClr>
                  </a:outerShdw>
                </a:effectLst>
                <a:latin typeface="Cambria" pitchFamily="18" charset="0"/>
              </a:rPr>
              <a:t>knowledge</a:t>
            </a:r>
            <a:r>
              <a:rPr lang="en-US" sz="2400" b="1" dirty="0" smtClean="0">
                <a:latin typeface="Cambria" pitchFamily="18" charset="0"/>
              </a:rPr>
              <a:t>” away from the know-it-all false teachers who were trying to twist the word for their own purposes.</a:t>
            </a:r>
          </a:p>
          <a:p>
            <a:pPr indent="457200">
              <a:spcAft>
                <a:spcPts val="1200"/>
              </a:spcAft>
            </a:pPr>
            <a:r>
              <a:rPr lang="en-US" sz="2400" b="1" dirty="0" smtClean="0">
                <a:latin typeface="Cambria" pitchFamily="18" charset="0"/>
              </a:rPr>
              <a:t>Paul’s prayer that the Colossians be “</a:t>
            </a:r>
            <a:r>
              <a:rPr lang="en-US" sz="2400" b="1" i="1" dirty="0" smtClean="0">
                <a:effectLst>
                  <a:outerShdw blurRad="38100" dist="38100" dir="2700000" algn="tl">
                    <a:srgbClr val="000000">
                      <a:alpha val="43137"/>
                    </a:srgbClr>
                  </a:outerShdw>
                </a:effectLst>
                <a:latin typeface="Cambria" pitchFamily="18" charset="0"/>
              </a:rPr>
              <a:t>filled with the  knowledge of His will</a:t>
            </a:r>
            <a:r>
              <a:rPr lang="en-US" sz="2400" b="1" dirty="0" smtClean="0">
                <a:latin typeface="Cambria" pitchFamily="18" charset="0"/>
              </a:rPr>
              <a:t>” was not just for information but           that they have “</a:t>
            </a:r>
            <a:r>
              <a:rPr lang="en-US" sz="2400" b="1" i="1" dirty="0" smtClean="0">
                <a:effectLst>
                  <a:outerShdw blurRad="38100" dist="38100" dir="2700000" algn="tl">
                    <a:srgbClr val="000000">
                      <a:alpha val="43137"/>
                    </a:srgbClr>
                  </a:outerShdw>
                </a:effectLst>
                <a:latin typeface="Cambria" pitchFamily="18" charset="0"/>
              </a:rPr>
              <a:t>all wisdom and spiritual understanding.</a:t>
            </a:r>
            <a:r>
              <a:rPr lang="en-US" sz="2400" b="1" dirty="0" smtClean="0">
                <a:latin typeface="Cambria" pitchFamily="18" charset="0"/>
              </a:rPr>
              <a:t>” </a:t>
            </a:r>
          </a:p>
          <a:p>
            <a:pPr indent="457200">
              <a:spcAft>
                <a:spcPts val="1200"/>
              </a:spcAft>
            </a:pPr>
            <a:r>
              <a:rPr lang="en-US" sz="2400" b="1" dirty="0" smtClean="0">
                <a:latin typeface="Cambria" pitchFamily="18" charset="0"/>
              </a:rPr>
              <a:t>This kind of knowledge finds it’s source God through Jesus Christ, who is sufficient for all things.  And it is given to believers not just to </a:t>
            </a:r>
            <a:r>
              <a:rPr lang="en-US" sz="2400" b="1" i="1" dirty="0" smtClean="0">
                <a:latin typeface="Cambria" pitchFamily="18" charset="0"/>
              </a:rPr>
              <a:t>inform</a:t>
            </a:r>
            <a:r>
              <a:rPr lang="en-US" sz="2400" b="1" dirty="0" smtClean="0">
                <a:latin typeface="Cambria" pitchFamily="18" charset="0"/>
              </a:rPr>
              <a:t> them, but to </a:t>
            </a:r>
            <a:r>
              <a:rPr lang="en-US" sz="2400" b="1" i="1" dirty="0" smtClean="0">
                <a:latin typeface="Cambria" pitchFamily="18" charset="0"/>
              </a:rPr>
              <a:t>transform</a:t>
            </a:r>
            <a:r>
              <a:rPr lang="en-US" sz="2400" b="1" dirty="0" smtClean="0">
                <a:latin typeface="Cambria" pitchFamily="18" charset="0"/>
              </a:rPr>
              <a:t> them.  </a:t>
            </a:r>
          </a:p>
          <a:p>
            <a:pPr indent="457200">
              <a:spcAft>
                <a:spcPts val="1200"/>
              </a:spcAft>
            </a:pPr>
            <a:r>
              <a:rPr lang="en-US" sz="2400" b="1" dirty="0" smtClean="0">
                <a:latin typeface="Cambria" pitchFamily="18" charset="0"/>
              </a:rPr>
              <a:t>Paul goes on in </a:t>
            </a:r>
            <a:r>
              <a:rPr lang="en-US" sz="2400" b="1" dirty="0" smtClean="0">
                <a:effectLst>
                  <a:outerShdw blurRad="38100" dist="38100" dir="2700000" algn="tl">
                    <a:srgbClr val="000000">
                      <a:alpha val="43137"/>
                    </a:srgbClr>
                  </a:outerShdw>
                </a:effectLst>
                <a:latin typeface="Cambria" pitchFamily="18" charset="0"/>
              </a:rPr>
              <a:t>1:10</a:t>
            </a:r>
            <a:r>
              <a:rPr lang="en-US" sz="2400" b="1" dirty="0" smtClean="0">
                <a:latin typeface="Cambria" pitchFamily="18" charset="0"/>
              </a:rPr>
              <a:t> to highlight three results of receiving </a:t>
            </a:r>
            <a:r>
              <a:rPr lang="en-US" sz="2400" b="1" i="1" dirty="0" smtClean="0">
                <a:latin typeface="Cambria" pitchFamily="18" charset="0"/>
              </a:rPr>
              <a:t>knowledge of God’s will.</a:t>
            </a:r>
          </a:p>
        </p:txBody>
      </p:sp>
    </p:spTree>
    <p:extLst>
      <p:ext uri="{BB962C8B-B14F-4D97-AF65-F5344CB8AC3E}">
        <p14:creationId xmlns:p14="http://schemas.microsoft.com/office/powerpoint/2010/main" xmlns="" val="2688642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6871" y="1143000"/>
            <a:ext cx="8565776"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Three results of receiving this </a:t>
            </a:r>
            <a:r>
              <a:rPr lang="en-US" sz="2400" b="1" i="1" dirty="0" smtClean="0">
                <a:effectLst>
                  <a:outerShdw blurRad="38100" dist="38100" dir="2700000" algn="tl">
                    <a:srgbClr val="000000">
                      <a:alpha val="43137"/>
                    </a:srgbClr>
                  </a:outerShdw>
                </a:effectLst>
                <a:latin typeface="Cambria" pitchFamily="18" charset="0"/>
              </a:rPr>
              <a:t>knowledge of God’s will</a:t>
            </a:r>
            <a:r>
              <a:rPr lang="en-US" sz="2400" b="1" i="1" dirty="0" smtClean="0">
                <a:latin typeface="Cambria" pitchFamily="18" charset="0"/>
              </a:rPr>
              <a:t>:</a:t>
            </a:r>
          </a:p>
          <a:p>
            <a:pPr>
              <a:spcAft>
                <a:spcPts val="1200"/>
              </a:spcAft>
            </a:pPr>
            <a:r>
              <a:rPr lang="en-US" sz="2400" b="1" dirty="0" smtClean="0">
                <a:solidFill>
                  <a:srgbClr val="FF0000"/>
                </a:solidFill>
                <a:effectLst>
                  <a:outerShdw blurRad="38100" dist="38100" dir="2700000" algn="tl">
                    <a:srgbClr val="000000">
                      <a:alpha val="43137"/>
                    </a:srgbClr>
                  </a:outerShdw>
                </a:effectLst>
                <a:latin typeface="Cambria" pitchFamily="18" charset="0"/>
              </a:rPr>
              <a:t>First </a:t>
            </a:r>
            <a:r>
              <a:rPr lang="en-US" sz="2400" b="1" dirty="0" smtClean="0">
                <a:solidFill>
                  <a:srgbClr val="FF0000"/>
                </a:solidFill>
                <a:latin typeface="Cambria" pitchFamily="18" charset="0"/>
              </a:rPr>
              <a:t> </a:t>
            </a:r>
            <a:r>
              <a:rPr lang="en-US" sz="2400" b="1" dirty="0" smtClean="0">
                <a:solidFill>
                  <a:srgbClr val="FF0000"/>
                </a:solidFill>
                <a:effectLst>
                  <a:outerShdw blurRad="38100" dist="38100" dir="2700000" algn="tl">
                    <a:srgbClr val="000000">
                      <a:alpha val="43137"/>
                    </a:srgbClr>
                  </a:outerShdw>
                </a:effectLst>
                <a:latin typeface="Cambria" pitchFamily="18" charset="0"/>
              </a:rPr>
              <a:t>Result</a:t>
            </a:r>
            <a:r>
              <a:rPr lang="en-US" sz="2400" b="1" dirty="0" smtClean="0">
                <a:solidFill>
                  <a:srgbClr val="FF0000"/>
                </a:solidFill>
                <a:latin typeface="Cambria" pitchFamily="18" charset="0"/>
              </a:rPr>
              <a:t> </a:t>
            </a:r>
            <a:r>
              <a:rPr lang="en-US" sz="2400" b="1" dirty="0" smtClean="0">
                <a:latin typeface="Cambria" pitchFamily="18" charset="0"/>
              </a:rPr>
              <a:t>– </a:t>
            </a:r>
            <a:r>
              <a:rPr lang="en-US" sz="2400" b="1" i="1" dirty="0" smtClean="0">
                <a:latin typeface="Cambria" pitchFamily="18" charset="0"/>
              </a:rPr>
              <a:t>The way we live will honor and please the Lord</a:t>
            </a: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ea typeface="Cambria" panose="02040503050406030204" pitchFamily="18" charset="0"/>
              </a:rPr>
              <a:t>Everything we </a:t>
            </a:r>
            <a:r>
              <a:rPr lang="en-US" sz="2400" b="1" dirty="0">
                <a:latin typeface="Cambria" pitchFamily="18" charset="0"/>
                <a:ea typeface="Cambria" panose="02040503050406030204" pitchFamily="18" charset="0"/>
              </a:rPr>
              <a:t>think, say and do will be in pursuit of </a:t>
            </a:r>
            <a:r>
              <a:rPr lang="en-US" sz="2400" b="1" dirty="0" smtClean="0">
                <a:latin typeface="Cambria" pitchFamily="18" charset="0"/>
                <a:ea typeface="Cambria" panose="02040503050406030204" pitchFamily="18" charset="0"/>
              </a:rPr>
              <a:t>God’s glory (</a:t>
            </a:r>
            <a:r>
              <a:rPr lang="en-US" sz="2400" b="1" dirty="0" smtClean="0">
                <a:effectLst>
                  <a:outerShdw blurRad="38100" dist="38100" dir="2700000" algn="tl">
                    <a:srgbClr val="000000">
                      <a:alpha val="43137"/>
                    </a:srgbClr>
                  </a:outerShdw>
                </a:effectLst>
                <a:latin typeface="Cambria" pitchFamily="18" charset="0"/>
              </a:rPr>
              <a:t>Ephesians 4:1-3). </a:t>
            </a:r>
          </a:p>
          <a:p>
            <a:pPr>
              <a:spcAft>
                <a:spcPts val="1200"/>
              </a:spcAft>
            </a:pPr>
            <a:r>
              <a:rPr lang="en-US" sz="2400" b="1" dirty="0" smtClean="0">
                <a:solidFill>
                  <a:srgbClr val="FF0000"/>
                </a:solidFill>
                <a:effectLst>
                  <a:outerShdw blurRad="38100" dist="38100" dir="2700000" algn="tl">
                    <a:srgbClr val="000000">
                      <a:alpha val="43137"/>
                    </a:srgbClr>
                  </a:outerShdw>
                </a:effectLst>
                <a:latin typeface="Cambria" pitchFamily="18" charset="0"/>
              </a:rPr>
              <a:t>Second </a:t>
            </a:r>
            <a:r>
              <a:rPr lang="en-US" sz="2400" b="1" dirty="0" smtClean="0">
                <a:solidFill>
                  <a:srgbClr val="FF0000"/>
                </a:solidFill>
                <a:latin typeface="Cambria" pitchFamily="18" charset="0"/>
              </a:rPr>
              <a:t> </a:t>
            </a:r>
            <a:r>
              <a:rPr lang="en-US" sz="2400" b="1" dirty="0">
                <a:solidFill>
                  <a:srgbClr val="FF0000"/>
                </a:solidFill>
                <a:effectLst>
                  <a:outerShdw blurRad="38100" dist="38100" dir="2700000" algn="tl">
                    <a:srgbClr val="000000">
                      <a:alpha val="43137"/>
                    </a:srgbClr>
                  </a:outerShdw>
                </a:effectLst>
                <a:latin typeface="Cambria" pitchFamily="18" charset="0"/>
              </a:rPr>
              <a:t>Result</a:t>
            </a:r>
            <a:r>
              <a:rPr lang="en-US" sz="2400" b="1" dirty="0">
                <a:solidFill>
                  <a:srgbClr val="FF0000"/>
                </a:solidFill>
                <a:latin typeface="Cambria" pitchFamily="18" charset="0"/>
              </a:rPr>
              <a:t> </a:t>
            </a:r>
            <a:r>
              <a:rPr lang="en-US" sz="2400" b="1" dirty="0" smtClean="0">
                <a:latin typeface="Cambria" pitchFamily="18" charset="0"/>
              </a:rPr>
              <a:t>– </a:t>
            </a:r>
            <a:r>
              <a:rPr lang="en-US" sz="2400" b="1" i="1" dirty="0" smtClean="0">
                <a:latin typeface="Cambria" pitchFamily="18" charset="0"/>
              </a:rPr>
              <a:t>Our </a:t>
            </a:r>
            <a:r>
              <a:rPr lang="en-US" sz="2400" b="1" i="1" dirty="0">
                <a:latin typeface="Cambria" pitchFamily="18" charset="0"/>
              </a:rPr>
              <a:t>lives will produce healthy fruit</a:t>
            </a:r>
            <a:r>
              <a:rPr lang="en-US" sz="2400" b="1" dirty="0" smtClean="0">
                <a:latin typeface="Cambria" pitchFamily="18" charset="0"/>
              </a:rPr>
              <a:t>. T</a:t>
            </a:r>
            <a:r>
              <a:rPr lang="en-US" sz="2400" b="1" dirty="0" smtClean="0">
                <a:latin typeface="Cambria" panose="02040503050406030204" pitchFamily="18" charset="0"/>
                <a:ea typeface="Cambria" panose="02040503050406030204" pitchFamily="18" charset="0"/>
              </a:rPr>
              <a:t>rue </a:t>
            </a:r>
            <a:r>
              <a:rPr lang="en-US" sz="2400" b="1" dirty="0">
                <a:latin typeface="Cambria" panose="02040503050406030204" pitchFamily="18" charset="0"/>
                <a:ea typeface="Cambria" panose="02040503050406030204" pitchFamily="18" charset="0"/>
              </a:rPr>
              <a:t>knowledge, wisdom, and understanding </a:t>
            </a:r>
            <a:r>
              <a:rPr lang="en-US" sz="2400" b="1" dirty="0" smtClean="0">
                <a:latin typeface="Cambria" panose="02040503050406030204" pitchFamily="18" charset="0"/>
                <a:ea typeface="Cambria" panose="02040503050406030204" pitchFamily="18" charset="0"/>
              </a:rPr>
              <a:t>will produce </a:t>
            </a:r>
            <a:r>
              <a:rPr lang="en-US" sz="2400" b="1" dirty="0">
                <a:latin typeface="Cambria" panose="02040503050406030204" pitchFamily="18" charset="0"/>
                <a:ea typeface="Cambria" panose="02040503050406030204" pitchFamily="18" charset="0"/>
              </a:rPr>
              <a:t>the theological virtues of faith, love and hope, and the fruit of the </a:t>
            </a:r>
            <a:r>
              <a:rPr lang="en-US" sz="2400" b="1" dirty="0" smtClean="0">
                <a:latin typeface="Cambria" panose="02040503050406030204" pitchFamily="18" charset="0"/>
                <a:ea typeface="Cambria" panose="02040503050406030204" pitchFamily="18" charset="0"/>
              </a:rPr>
              <a:t>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15:16).</a:t>
            </a:r>
            <a:endParaRPr lang="en-US" sz="2400" b="1" i="1" dirty="0">
              <a:effectLst>
                <a:outerShdw blurRad="38100" dist="38100" dir="2700000" algn="tl">
                  <a:srgbClr val="000000">
                    <a:alpha val="43137"/>
                  </a:srgbClr>
                </a:outerShdw>
              </a:effectLst>
              <a:latin typeface="Cambria" pitchFamily="18" charset="0"/>
            </a:endParaRPr>
          </a:p>
          <a:p>
            <a:pPr>
              <a:spcAft>
                <a:spcPts val="1200"/>
              </a:spcAft>
            </a:pPr>
            <a:r>
              <a:rPr lang="en-US" sz="2400" b="1" dirty="0" smtClean="0">
                <a:solidFill>
                  <a:srgbClr val="FF0000"/>
                </a:solidFill>
                <a:effectLst>
                  <a:outerShdw blurRad="38100" dist="38100" dir="2700000" algn="tl">
                    <a:srgbClr val="000000">
                      <a:alpha val="43137"/>
                    </a:srgbClr>
                  </a:outerShdw>
                </a:effectLst>
                <a:latin typeface="Cambria" pitchFamily="18" charset="0"/>
              </a:rPr>
              <a:t>Third </a:t>
            </a:r>
            <a:r>
              <a:rPr lang="en-US" sz="2400" b="1" dirty="0" smtClean="0">
                <a:solidFill>
                  <a:srgbClr val="FF0000"/>
                </a:solidFill>
                <a:latin typeface="Cambria" pitchFamily="18" charset="0"/>
              </a:rPr>
              <a:t> </a:t>
            </a:r>
            <a:r>
              <a:rPr lang="en-US" sz="2400" b="1" dirty="0">
                <a:solidFill>
                  <a:srgbClr val="FF0000"/>
                </a:solidFill>
                <a:effectLst>
                  <a:outerShdw blurRad="38100" dist="38100" dir="2700000" algn="tl">
                    <a:srgbClr val="000000">
                      <a:alpha val="43137"/>
                    </a:srgbClr>
                  </a:outerShdw>
                </a:effectLst>
                <a:latin typeface="Cambria" pitchFamily="18" charset="0"/>
              </a:rPr>
              <a:t>Result</a:t>
            </a:r>
            <a:r>
              <a:rPr lang="en-US" sz="2400" b="1" dirty="0">
                <a:solidFill>
                  <a:srgbClr val="FF0000"/>
                </a:solidFill>
                <a:latin typeface="Cambria" pitchFamily="18" charset="0"/>
              </a:rPr>
              <a:t> </a:t>
            </a:r>
            <a:r>
              <a:rPr lang="en-US" sz="2400" b="1" dirty="0" smtClean="0">
                <a:latin typeface="Cambria" pitchFamily="18" charset="0"/>
              </a:rPr>
              <a:t>– </a:t>
            </a:r>
            <a:r>
              <a:rPr lang="en-US" sz="2400" b="1" i="1" dirty="0" smtClean="0">
                <a:latin typeface="Cambria" pitchFamily="18" charset="0"/>
              </a:rPr>
              <a:t>We will continue to grow </a:t>
            </a:r>
            <a:r>
              <a:rPr lang="en-US" sz="2400" b="1" i="1" dirty="0">
                <a:latin typeface="Cambria" pitchFamily="18" charset="0"/>
              </a:rPr>
              <a:t>deeper in our knowledge of God</a:t>
            </a:r>
            <a:r>
              <a:rPr lang="en-US" sz="2400" b="1" dirty="0" smtClean="0">
                <a:latin typeface="Cambria" pitchFamily="18" charset="0"/>
              </a:rPr>
              <a:t>.  Because Christians enjoy a personal </a:t>
            </a:r>
            <a:r>
              <a:rPr lang="en-US" sz="2400" b="1" dirty="0">
                <a:latin typeface="Cambria" pitchFamily="18" charset="0"/>
              </a:rPr>
              <a:t>relationship with </a:t>
            </a:r>
            <a:r>
              <a:rPr lang="en-US" sz="2400" b="1" dirty="0" smtClean="0">
                <a:latin typeface="Cambria" pitchFamily="18" charset="0"/>
              </a:rPr>
              <a:t>God, </a:t>
            </a:r>
            <a:r>
              <a:rPr lang="en-US" sz="2400" b="1" dirty="0">
                <a:latin typeface="Cambria" pitchFamily="18" charset="0"/>
              </a:rPr>
              <a:t>our potential knowledge of Him is infinitely </a:t>
            </a:r>
            <a:r>
              <a:rPr lang="en-US" sz="2400" b="1" dirty="0" smtClean="0">
                <a:latin typeface="Cambria" pitchFamily="18" charset="0"/>
              </a:rPr>
              <a:t>deep.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Peter 3:16-18).</a:t>
            </a:r>
            <a:endParaRPr lang="en-US" sz="24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2054562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071282"/>
            <a:ext cx="8565776"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prayed for the Colossians complete  </a:t>
            </a:r>
            <a:r>
              <a:rPr lang="en-US" sz="2400" b="1" i="1" dirty="0" smtClean="0">
                <a:effectLst>
                  <a:outerShdw blurRad="38100" dist="38100" dir="2700000" algn="tl">
                    <a:srgbClr val="000000">
                      <a:alpha val="43137"/>
                    </a:srgbClr>
                  </a:outerShdw>
                </a:effectLst>
                <a:latin typeface="Cambria" pitchFamily="18" charset="0"/>
              </a:rPr>
              <a:t>knowledge of God’s will</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Col 1:11-12</a:t>
            </a:r>
            <a:r>
              <a:rPr lang="en-US" sz="2400" b="1" dirty="0" smtClean="0">
                <a:latin typeface="Cambria" pitchFamily="18" charset="0"/>
              </a:rPr>
              <a:t>, Paul prays for their spiritual strength.  He had just mentioned honoring and pleasing the Lord by continuing to grow spiritually and bear good fruit.  </a:t>
            </a:r>
          </a:p>
          <a:p>
            <a:pPr indent="457200">
              <a:spcAft>
                <a:spcPts val="1200"/>
              </a:spcAft>
            </a:pPr>
            <a:r>
              <a:rPr lang="en-US" sz="2400" b="1" dirty="0" smtClean="0">
                <a:latin typeface="Cambria" pitchFamily="18" charset="0"/>
              </a:rPr>
              <a:t>Now he reminds them that God is the source of the true power that fosters spiritual growth.  And that we can depend on Him alone for everything. Emphasizing that it is God’s “</a:t>
            </a:r>
            <a:r>
              <a:rPr lang="en-US" sz="2400" b="1" i="1" dirty="0" smtClean="0">
                <a:effectLst>
                  <a:outerShdw blurRad="38100" dist="38100" dir="2700000" algn="tl">
                    <a:srgbClr val="000000">
                      <a:alpha val="43137"/>
                    </a:srgbClr>
                  </a:outerShdw>
                </a:effectLst>
                <a:latin typeface="Cambria" pitchFamily="18" charset="0"/>
              </a:rPr>
              <a:t>glorious might</a:t>
            </a:r>
            <a:r>
              <a:rPr lang="en-US" sz="2400" b="1" dirty="0" smtClean="0">
                <a:latin typeface="Cambria" pitchFamily="18" charset="0"/>
              </a:rPr>
              <a:t>” not our human effort that results in “steadfastness” and </a:t>
            </a:r>
            <a:r>
              <a:rPr lang="en-US" sz="2400" b="1" dirty="0">
                <a:latin typeface="Cambria" pitchFamily="18" charset="0"/>
              </a:rPr>
              <a:t>“</a:t>
            </a:r>
            <a:r>
              <a:rPr lang="en-US" sz="2400" b="1" dirty="0" smtClean="0">
                <a:latin typeface="Cambria" pitchFamily="18" charset="0"/>
              </a:rPr>
              <a:t>patience”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Steadfastness</a:t>
            </a:r>
            <a:r>
              <a:rPr lang="en-US" sz="2400" b="1" dirty="0" smtClean="0">
                <a:latin typeface="Cambria" pitchFamily="18" charset="0"/>
              </a:rPr>
              <a:t> – is the capacity to hold out or bear up in the face of difficulty.  This word emphasizes persevering strength exhibited through triumphing in a adverse situations. </a:t>
            </a:r>
          </a:p>
        </p:txBody>
      </p:sp>
    </p:spTree>
    <p:extLst>
      <p:ext uri="{BB962C8B-B14F-4D97-AF65-F5344CB8AC3E}">
        <p14:creationId xmlns:p14="http://schemas.microsoft.com/office/powerpoint/2010/main" xmlns="" val="32549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071282"/>
            <a:ext cx="8565776" cy="5724644"/>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Patience </a:t>
            </a:r>
            <a:r>
              <a:rPr lang="en-US" sz="2400" b="1" dirty="0" smtClean="0">
                <a:latin typeface="Cambria" pitchFamily="18" charset="0"/>
              </a:rPr>
              <a:t> – suggest inner resolve or mental and emotional fortitude, in other words it’s the state of remaining tranquil while awaiting an outcome.  </a:t>
            </a:r>
          </a:p>
          <a:p>
            <a:pPr indent="457200">
              <a:spcAft>
                <a:spcPts val="1200"/>
              </a:spcAft>
            </a:pPr>
            <a:r>
              <a:rPr lang="en-US" sz="2400" b="1" dirty="0" smtClean="0">
                <a:latin typeface="Cambria" pitchFamily="18" charset="0"/>
              </a:rPr>
              <a:t>Paul knew that the Colossians needed this kind of heavenly strength to be shielded from the flurry of false teachings challenging their faith in the sufficiency of Christ.</a:t>
            </a:r>
          </a:p>
          <a:p>
            <a:pPr indent="457200">
              <a:spcAft>
                <a:spcPts val="1200"/>
              </a:spcAft>
            </a:pPr>
            <a:r>
              <a:rPr lang="en-US" sz="2400" b="1" dirty="0" smtClean="0">
                <a:latin typeface="Cambria" pitchFamily="18" charset="0"/>
              </a:rPr>
              <a:t>Additionally, Paul says that this kind of inner resolve and persevering strength, results in joy, not for the </a:t>
            </a:r>
            <a:r>
              <a:rPr lang="en-US" sz="2400" b="1" dirty="0">
                <a:latin typeface="Cambria" pitchFamily="18" charset="0"/>
              </a:rPr>
              <a:t>pain, </a:t>
            </a:r>
            <a:r>
              <a:rPr lang="en-US" sz="2400" b="1" dirty="0" smtClean="0">
                <a:latin typeface="Cambria" pitchFamily="18" charset="0"/>
              </a:rPr>
              <a:t>suffering, trails or tribulation we may endure, but because God has “</a:t>
            </a:r>
            <a:r>
              <a:rPr lang="en-US" sz="2400" b="1" i="1" dirty="0" smtClean="0">
                <a:effectLst>
                  <a:outerShdw blurRad="38100" dist="38100" dir="2700000" algn="tl">
                    <a:srgbClr val="000000">
                      <a:alpha val="43137"/>
                    </a:srgbClr>
                  </a:outerShdw>
                </a:effectLst>
                <a:latin typeface="Cambria" pitchFamily="18" charset="0"/>
              </a:rPr>
              <a:t>qualified us to share in the inheritance of the saints in light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Romans 8:18</a:t>
            </a:r>
            <a:r>
              <a:rPr lang="en-US" sz="2400" b="1" dirty="0" smtClean="0">
                <a:latin typeface="Cambria" pitchFamily="18" charset="0"/>
              </a:rPr>
              <a:t> says, </a:t>
            </a:r>
            <a:r>
              <a:rPr lang="en-US" sz="2400" b="1" baseline="30000" dirty="0"/>
              <a:t> </a:t>
            </a:r>
            <a:r>
              <a:rPr lang="en-US" sz="2400" b="1" i="1" dirty="0" smtClean="0">
                <a:latin typeface="Cambria" pitchFamily="18" charset="0"/>
              </a:rPr>
              <a:t>“F</a:t>
            </a:r>
            <a:r>
              <a:rPr lang="en-US" sz="2400" b="1" i="1" dirty="0" smtClean="0">
                <a:latin typeface="Cambria" panose="02040503050406030204" pitchFamily="18" charset="0"/>
                <a:ea typeface="Cambria" panose="02040503050406030204" pitchFamily="18" charset="0"/>
              </a:rPr>
              <a:t>or </a:t>
            </a:r>
            <a:r>
              <a:rPr lang="en-US" sz="2400" b="1" i="1" dirty="0">
                <a:latin typeface="Cambria" panose="02040503050406030204" pitchFamily="18" charset="0"/>
                <a:ea typeface="Cambria" panose="02040503050406030204" pitchFamily="18" charset="0"/>
              </a:rPr>
              <a:t>I consider that the sufferings of this present time are not worthy to be compared with the glory which shall be revealed in us</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784376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 y="-7883"/>
            <a:ext cx="9372600" cy="7086600"/>
          </a:xfrm>
          <a:prstGeom prst="rect">
            <a:avLst/>
          </a:prstGeom>
          <a:solidFill>
            <a:schemeClr val="accent1">
              <a:lumMod val="75000"/>
            </a:schemeClr>
          </a:solidFill>
          <a:ln>
            <a:solidFill>
              <a:schemeClr val="accent1">
                <a:lumMod val="60000"/>
                <a:lumOff val="40000"/>
              </a:schemeClr>
            </a:solidFill>
          </a:ln>
          <a:effectLst>
            <a:outerShdw blurRad="50800" dist="50800" dir="5400000" algn="ctr" rotWithShape="0">
              <a:schemeClr val="accent1">
                <a:lumMod val="60000"/>
                <a:lumOff val="40000"/>
              </a:schemeClr>
            </a:outerShdw>
          </a:effec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8" y="990600"/>
            <a:ext cx="8579223" cy="594008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Because our hope for future glory has already been accomplished in Christ.  In (</a:t>
            </a:r>
            <a:r>
              <a:rPr lang="en-US" sz="2400" b="1" dirty="0" smtClean="0">
                <a:effectLst>
                  <a:outerShdw blurRad="38100" dist="38100" dir="2700000" algn="tl">
                    <a:srgbClr val="000000">
                      <a:alpha val="43137"/>
                    </a:srgbClr>
                  </a:outerShdw>
                </a:effectLst>
                <a:latin typeface="Cambria" pitchFamily="18" charset="0"/>
              </a:rPr>
              <a:t>1:13-14</a:t>
            </a:r>
            <a:r>
              <a:rPr lang="en-US" sz="2400" b="1" dirty="0" smtClean="0">
                <a:latin typeface="Cambria" pitchFamily="18" charset="0"/>
              </a:rPr>
              <a:t>) Paul connects our future deliverance to the past and the present.  He doesn’t say that one day we will be delivered, but “</a:t>
            </a:r>
            <a:r>
              <a:rPr lang="en-US" sz="2400" b="1" i="1" dirty="0" smtClean="0">
                <a:effectLst>
                  <a:outerShdw blurRad="38100" dist="38100" dir="2700000" algn="tl">
                    <a:srgbClr val="000000">
                      <a:alpha val="43137"/>
                    </a:srgbClr>
                  </a:outerShdw>
                </a:effectLst>
                <a:latin typeface="Cambria" pitchFamily="18" charset="0"/>
              </a:rPr>
              <a:t>He has delivered </a:t>
            </a:r>
            <a:r>
              <a:rPr lang="en-US" sz="2400" b="1" dirty="0" smtClean="0">
                <a:latin typeface="Cambria" pitchFamily="18" charset="0"/>
              </a:rPr>
              <a:t>(past tense)</a:t>
            </a:r>
            <a:r>
              <a:rPr lang="en-US" sz="2400" b="1" i="1" dirty="0" smtClean="0">
                <a:effectLst>
                  <a:outerShdw blurRad="38100" dist="38100" dir="2700000" algn="tl">
                    <a:srgbClr val="000000">
                      <a:alpha val="43137"/>
                    </a:srgbClr>
                  </a:outerShdw>
                </a:effectLst>
                <a:latin typeface="Cambria" pitchFamily="18" charset="0"/>
              </a:rPr>
              <a:t> us from the power of darkness</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conveyed  or transferred us </a:t>
            </a:r>
            <a:r>
              <a:rPr lang="en-US" sz="2400" b="1" dirty="0" smtClean="0">
                <a:latin typeface="Cambria" pitchFamily="18" charset="0"/>
              </a:rPr>
              <a:t>(past </a:t>
            </a:r>
            <a:r>
              <a:rPr lang="en-US" sz="2400" b="1" dirty="0">
                <a:latin typeface="Cambria" pitchFamily="18" charset="0"/>
              </a:rPr>
              <a:t>tense)</a:t>
            </a:r>
            <a:r>
              <a:rPr lang="en-US" sz="2400" b="1" i="1" dirty="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into the kingdom of the son of His love (1:13).</a:t>
            </a:r>
            <a:r>
              <a:rPr lang="en-US" sz="2400" b="1" dirty="0" smtClean="0">
                <a:latin typeface="Cambria" pitchFamily="18" charset="0"/>
              </a:rPr>
              <a:t>” </a:t>
            </a:r>
          </a:p>
          <a:p>
            <a:pPr indent="457200">
              <a:spcAft>
                <a:spcPts val="1200"/>
              </a:spcAft>
            </a:pPr>
            <a:r>
              <a:rPr lang="en-US" sz="2400" b="1" dirty="0" smtClean="0">
                <a:latin typeface="Cambria" pitchFamily="18" charset="0"/>
              </a:rPr>
              <a:t>This transference of citizenship is a </a:t>
            </a:r>
            <a:r>
              <a:rPr lang="en-US" sz="2400" b="1" i="1" dirty="0" smtClean="0">
                <a:latin typeface="Cambria" pitchFamily="18" charset="0"/>
              </a:rPr>
              <a:t>done deal</a:t>
            </a:r>
            <a:r>
              <a:rPr lang="en-US" sz="2400" b="1" dirty="0" smtClean="0">
                <a:latin typeface="Cambria" pitchFamily="18" charset="0"/>
              </a:rPr>
              <a:t>.  Because of that, </a:t>
            </a:r>
            <a:r>
              <a:rPr lang="en-US" sz="2400" b="1" dirty="0">
                <a:latin typeface="Cambria" pitchFamily="18" charset="0"/>
              </a:rPr>
              <a:t>we</a:t>
            </a:r>
            <a:r>
              <a:rPr lang="en-US" sz="2400" b="1" i="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have redemption</a:t>
            </a:r>
            <a:r>
              <a:rPr lang="en-US" sz="2400" b="1" dirty="0" smtClean="0">
                <a:latin typeface="Cambria" pitchFamily="18" charset="0"/>
              </a:rPr>
              <a:t>” (present tense,)</a:t>
            </a:r>
            <a:r>
              <a:rPr lang="en-US" sz="2400" dirty="0" smtClean="0">
                <a:latin typeface="Cambria" pitchFamily="18" charset="0"/>
              </a:rPr>
              <a:t> </a:t>
            </a:r>
            <a:r>
              <a:rPr lang="en-US" sz="2400" b="1" dirty="0" smtClean="0">
                <a:latin typeface="Cambria" pitchFamily="18" charset="0"/>
              </a:rPr>
              <a:t>which Paul defines as “</a:t>
            </a:r>
            <a:r>
              <a:rPr lang="en-US" sz="2400" b="1" i="1" dirty="0" smtClean="0">
                <a:effectLst>
                  <a:outerShdw blurRad="38100" dist="38100" dir="2700000" algn="tl">
                    <a:srgbClr val="000000">
                      <a:alpha val="43137"/>
                    </a:srgbClr>
                  </a:outerShdw>
                </a:effectLst>
                <a:latin typeface="Cambria" pitchFamily="18" charset="0"/>
              </a:rPr>
              <a:t>the forgiveness of sins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a:t>
            </a:r>
          </a:p>
          <a:p>
            <a:pPr indent="457200">
              <a:spcAft>
                <a:spcPts val="1200"/>
              </a:spcAft>
            </a:pPr>
            <a:r>
              <a:rPr lang="en-US" sz="2400" b="1" dirty="0" smtClean="0">
                <a:latin typeface="Cambria" pitchFamily="18" charset="0"/>
              </a:rPr>
              <a:t>In this opening prayer in Colossians, Paul presents a fascinating relationship between past, present, and future.  Showing that because of what Christ has done in His death and resurrection, the price has </a:t>
            </a:r>
            <a:r>
              <a:rPr lang="en-US" sz="2400" b="1" i="1" dirty="0" smtClean="0">
                <a:effectLst>
                  <a:outerShdw blurRad="38100" dist="38100" dir="2700000" algn="tl">
                    <a:srgbClr val="000000">
                      <a:alpha val="43137"/>
                    </a:srgbClr>
                  </a:outerShdw>
                </a:effectLst>
                <a:latin typeface="Cambria" pitchFamily="18" charset="0"/>
              </a:rPr>
              <a:t>been paid </a:t>
            </a:r>
            <a:r>
              <a:rPr lang="en-US" sz="2400" b="1" dirty="0" smtClean="0">
                <a:latin typeface="Cambria" pitchFamily="18" charset="0"/>
              </a:rPr>
              <a:t>to redeem us and forgive us of our sins.</a:t>
            </a:r>
          </a:p>
        </p:txBody>
      </p:sp>
    </p:spTree>
    <p:extLst>
      <p:ext uri="{BB962C8B-B14F-4D97-AF65-F5344CB8AC3E}">
        <p14:creationId xmlns:p14="http://schemas.microsoft.com/office/powerpoint/2010/main" xmlns="" val="3699530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1:9 - 14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579223"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Each of us who has trusted in Christ alone for salvation has received this deliverance and transference for darkness to light, from the kingdom of this world to the kingdom of Christ. </a:t>
            </a:r>
          </a:p>
          <a:p>
            <a:pPr indent="457200">
              <a:spcAft>
                <a:spcPts val="1200"/>
              </a:spcAft>
            </a:pPr>
            <a:r>
              <a:rPr lang="en-US" sz="2400" b="1" dirty="0" smtClean="0">
                <a:latin typeface="Cambria" pitchFamily="18" charset="0"/>
              </a:rPr>
              <a:t>That means that our heavenly citizenship has been fully conferred on us, though currently, during </a:t>
            </a:r>
            <a:r>
              <a:rPr lang="en-US" sz="2400" b="1" dirty="0">
                <a:latin typeface="Cambria" pitchFamily="18" charset="0"/>
              </a:rPr>
              <a:t>this temporary </a:t>
            </a:r>
            <a:r>
              <a:rPr lang="en-US" sz="2400" b="1" dirty="0" smtClean="0">
                <a:latin typeface="Cambria" pitchFamily="18" charset="0"/>
              </a:rPr>
              <a:t>age, we reside as aliens, in a foreign land.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Philippians 3:20</a:t>
            </a:r>
            <a:r>
              <a:rPr lang="en-US" sz="2400" b="1" dirty="0" smtClean="0">
                <a:latin typeface="Cambria" pitchFamily="18" charset="0"/>
              </a:rPr>
              <a:t>, Paul underscores  this relationship between our present state and our future hope  he says, </a:t>
            </a:r>
            <a:r>
              <a:rPr lang="en-US" sz="2400" b="1" i="1" dirty="0" smtClean="0">
                <a:latin typeface="Cambria" panose="02040503050406030204" pitchFamily="18" charset="0"/>
                <a:ea typeface="Cambria" panose="02040503050406030204" pitchFamily="18" charset="0"/>
              </a:rPr>
              <a:t>“</a:t>
            </a:r>
            <a:r>
              <a:rPr lang="en-US" sz="2400" b="1" i="1" baseline="30000"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For our citizenship is in heaven, from which we also eagerly wait for the Savior, the Lord Jesus </a:t>
            </a:r>
            <a:r>
              <a:rPr lang="en-US" sz="2400" b="1" i="1" dirty="0" smtClean="0">
                <a:latin typeface="Cambria" panose="02040503050406030204" pitchFamily="18" charset="0"/>
                <a:ea typeface="Cambria" panose="02040503050406030204" pitchFamily="18" charset="0"/>
              </a:rPr>
              <a:t>Christ.”  </a:t>
            </a:r>
          </a:p>
        </p:txBody>
      </p:sp>
    </p:spTree>
    <p:extLst>
      <p:ext uri="{BB962C8B-B14F-4D97-AF65-F5344CB8AC3E}">
        <p14:creationId xmlns:p14="http://schemas.microsoft.com/office/powerpoint/2010/main" xmlns="" val="3630824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 name="Picture 2" descr="1 - 14 text2.jpg"/>
          <p:cNvPicPr>
            <a:picLocks noChangeAspect="1"/>
          </p:cNvPicPr>
          <p:nvPr/>
        </p:nvPicPr>
        <p:blipFill>
          <a:blip r:embed="rId2" cstate="print"/>
          <a:stretch>
            <a:fillRect/>
          </a:stretch>
        </p:blipFill>
        <p:spPr>
          <a:xfrm>
            <a:off x="1447800" y="381000"/>
            <a:ext cx="6172200" cy="6172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Praying For Knowledge of The Truth</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066800"/>
            <a:ext cx="8579223"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didn’t know the Colossians personally, but that didn’t stop him from praying for them faithfully and specifically.  Paul’s prayer for the Colossians provides a model for us to remember and emulate.  Even when we know people well and are deeply familiar with their struggles and needs, we should keep in mind the lofty things for which Paul prayed on behalf of the Colossians.</a:t>
            </a:r>
          </a:p>
          <a:p>
            <a:pPr indent="457200">
              <a:spcAft>
                <a:spcPts val="1200"/>
              </a:spcAft>
            </a:pPr>
            <a:r>
              <a:rPr lang="en-US" sz="2400" b="1" dirty="0" smtClean="0">
                <a:latin typeface="Cambria" pitchFamily="18" charset="0"/>
              </a:rPr>
              <a:t>Like Paul, </a:t>
            </a:r>
            <a:r>
              <a:rPr lang="en-US" sz="2400" b="1" i="1" dirty="0" smtClean="0">
                <a:latin typeface="Cambria" pitchFamily="18" charset="0"/>
              </a:rPr>
              <a:t>let’s be faithful in our prayers</a:t>
            </a:r>
            <a:r>
              <a:rPr lang="en-US" sz="2400" b="1" dirty="0" smtClean="0">
                <a:latin typeface="Cambria" pitchFamily="18" charset="0"/>
              </a:rPr>
              <a:t>.  We should lift up one another continually.  Let’s not wait around to get a listing of  a person’s conflicts, anxieties, needs or pains.  We can pray for people we know or don’t know even if we have no knowledge of their specific struggle.  We don’t need details to intercede on behalf of our brothers and sisters in Christ.  We can pray faithfully and continually for anyone.  </a:t>
            </a:r>
          </a:p>
        </p:txBody>
      </p:sp>
    </p:spTree>
    <p:extLst>
      <p:ext uri="{BB962C8B-B14F-4D97-AF65-F5344CB8AC3E}">
        <p14:creationId xmlns:p14="http://schemas.microsoft.com/office/powerpoint/2010/main" xmlns="" val="87313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066800"/>
            <a:ext cx="8579223"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 Paul, </a:t>
            </a:r>
            <a:r>
              <a:rPr lang="en-US" sz="2400" b="1" i="1" dirty="0" smtClean="0">
                <a:latin typeface="Cambria" pitchFamily="18" charset="0"/>
              </a:rPr>
              <a:t>we should be specific in our prayers for others</a:t>
            </a:r>
            <a:r>
              <a:rPr lang="en-US" sz="2400" b="1" dirty="0" smtClean="0">
                <a:latin typeface="Cambria" pitchFamily="18" charset="0"/>
              </a:rPr>
              <a:t>. What that means is that we should pray specifically for the things scripture itself emphasizes as needs that are common to all believers.  </a:t>
            </a:r>
          </a:p>
          <a:p>
            <a:pPr indent="457200">
              <a:spcAft>
                <a:spcPts val="1200"/>
              </a:spcAft>
            </a:pPr>
            <a:r>
              <a:rPr lang="en-US" sz="2400" b="1" dirty="0" smtClean="0">
                <a:latin typeface="Cambria" pitchFamily="18" charset="0"/>
              </a:rPr>
              <a:t>The prayer in Colossians chapter 1 shows that we can be specific even for people we don’t know.  It gives us insight into these very specific things everybody needs:</a:t>
            </a:r>
          </a:p>
          <a:p>
            <a:pPr indent="457200">
              <a:spcAft>
                <a:spcPts val="1200"/>
              </a:spcAft>
            </a:pPr>
            <a:r>
              <a:rPr lang="en-US" sz="2200" b="1" dirty="0">
                <a:effectLst>
                  <a:outerShdw blurRad="38100" dist="38100" dir="2700000" algn="tl">
                    <a:srgbClr val="000000">
                      <a:alpha val="43137"/>
                    </a:srgbClr>
                  </a:outerShdw>
                </a:effectLst>
                <a:latin typeface="Cambria" pitchFamily="18" charset="0"/>
              </a:rPr>
              <a:t>FIRST</a:t>
            </a:r>
            <a:r>
              <a:rPr lang="en-US" sz="2400" b="1" dirty="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Pray for knowledge, </a:t>
            </a:r>
            <a:r>
              <a:rPr lang="en-US" sz="2400" b="1" dirty="0" smtClean="0">
                <a:latin typeface="Cambria" pitchFamily="18" charset="0"/>
              </a:rPr>
              <a:t>specifically praying that they would discern God’s will, that they will stay faithful to the truth, and that they would have critical minds to handle deceptive false teachings.  Ask the Lord to grant them deeper wisdom and spiritual understanding to handle skillfully whatever tests and challenges come their way.  </a:t>
            </a:r>
          </a:p>
        </p:txBody>
      </p:sp>
    </p:spTree>
    <p:extLst>
      <p:ext uri="{BB962C8B-B14F-4D97-AF65-F5344CB8AC3E}">
        <p14:creationId xmlns:p14="http://schemas.microsoft.com/office/powerpoint/2010/main" xmlns="" val="1198448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59977" y="1039906"/>
            <a:ext cx="8731623" cy="557075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dirty="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Pray for God-honoring lives, </a:t>
            </a:r>
            <a:r>
              <a:rPr lang="en-US" sz="2400" b="1" dirty="0" smtClean="0">
                <a:latin typeface="Cambria" pitchFamily="18" charset="0"/>
              </a:rPr>
              <a:t>specifically praying that they would know and do what pleases God.  Ask that they would yield to the Spirit’s inner work to produce quality spiritual fruit, and that they would continually grow in faith, love and hope.</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a:t>
            </a:r>
            <a:r>
              <a:rPr lang="en-US" sz="2400" b="1" dirty="0">
                <a:latin typeface="Cambria" pitchFamily="18" charset="0"/>
              </a:rPr>
              <a:t>– </a:t>
            </a:r>
            <a:r>
              <a:rPr lang="en-US" sz="2400" b="1" i="1" dirty="0">
                <a:effectLst>
                  <a:outerShdw blurRad="38100" dist="38100" dir="2700000" algn="tl">
                    <a:srgbClr val="000000">
                      <a:alpha val="43137"/>
                    </a:srgbClr>
                  </a:outerShdw>
                </a:effectLst>
                <a:latin typeface="Cambria" pitchFamily="18" charset="0"/>
              </a:rPr>
              <a:t>Pray for </a:t>
            </a:r>
            <a:r>
              <a:rPr lang="en-US" sz="2400" b="1" i="1" dirty="0" smtClean="0">
                <a:effectLst>
                  <a:outerShdw blurRad="38100" dist="38100" dir="2700000" algn="tl">
                    <a:srgbClr val="000000">
                      <a:alpha val="43137"/>
                    </a:srgbClr>
                  </a:outerShdw>
                </a:effectLst>
                <a:latin typeface="Cambria" pitchFamily="18" charset="0"/>
              </a:rPr>
              <a:t>strength, </a:t>
            </a:r>
            <a:r>
              <a:rPr lang="en-US" sz="2400" b="1" dirty="0" smtClean="0">
                <a:latin typeface="Cambria" pitchFamily="18" charset="0"/>
              </a:rPr>
              <a:t>pray specifically </a:t>
            </a:r>
            <a:r>
              <a:rPr lang="en-US" sz="2400" b="1" dirty="0">
                <a:latin typeface="Cambria" pitchFamily="18" charset="0"/>
              </a:rPr>
              <a:t>that they would </a:t>
            </a:r>
            <a:r>
              <a:rPr lang="en-US" sz="2400" b="1" dirty="0" smtClean="0">
                <a:latin typeface="Cambria" pitchFamily="18" charset="0"/>
              </a:rPr>
              <a:t>have an attitude of inner patience and exhibit endurance.  Pray that the Lord will grant them joyful fortitude and the ability to hold up under trying circumstance and rejoice even in the most frustrating adversity. </a:t>
            </a:r>
          </a:p>
          <a:p>
            <a:pPr indent="457200">
              <a:spcAft>
                <a:spcPts val="1200"/>
              </a:spcAft>
            </a:pPr>
            <a:r>
              <a:rPr lang="en-US" sz="2400" b="1" dirty="0" smtClean="0">
                <a:latin typeface="Cambria" pitchFamily="18" charset="0"/>
              </a:rPr>
              <a:t>As you pray know that you are praying according to God’s will and that God delights in imparting things that can only come from Him:  true knowledge, real holiness and abiding strength. </a:t>
            </a:r>
          </a:p>
        </p:txBody>
      </p:sp>
    </p:spTree>
    <p:extLst>
      <p:ext uri="{BB962C8B-B14F-4D97-AF65-F5344CB8AC3E}">
        <p14:creationId xmlns:p14="http://schemas.microsoft.com/office/powerpoint/2010/main" xmlns="" val="3757421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25 Jan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chemeClr val="accent1">
                    <a:lumMod val="75000"/>
                  </a:schemeClr>
                </a:solidFill>
                <a:latin typeface="Britannic Bold" pitchFamily="34" charset="0"/>
              </a:rPr>
              <a:t>	</a:t>
            </a:r>
            <a:r>
              <a:rPr lang="en-US" sz="3000" b="1" dirty="0" smtClean="0">
                <a:solidFill>
                  <a:srgbClr val="C00000"/>
                </a:solidFill>
                <a:latin typeface="Britannic Bold" pitchFamily="34" charset="0"/>
              </a:rPr>
              <a:t>Before next class, read the below chapters in the KJV and in one other versions of the Bible, i.e., NKJV,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1:15 – 1:23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“Crowning Christ as Lord of All”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5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1689551" y="537120"/>
            <a:ext cx="6497301" cy="70411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lvl1pPr>
              <a:lnSpc>
                <a:spcPct val="90000"/>
              </a:lnSpc>
              <a:spcBef>
                <a:spcPct val="50000"/>
              </a:spcBef>
              <a:buClr>
                <a:srgbClr val="800000"/>
              </a:buClr>
              <a:buFont typeface="Webdings" panose="05030102010509060703" pitchFamily="18" charset="2"/>
              <a:buChar char="4"/>
              <a:defRPr sz="2400">
                <a:solidFill>
                  <a:schemeClr val="tx1"/>
                </a:solidFill>
                <a:latin typeface="Times New Roman" panose="02020603050405020304" pitchFamily="18" charset="0"/>
              </a:defRPr>
            </a:lvl1pPr>
            <a:lvl2pPr marL="742950" indent="-285750">
              <a:lnSpc>
                <a:spcPct val="90000"/>
              </a:lnSpc>
              <a:spcBef>
                <a:spcPct val="50000"/>
              </a:spcBef>
              <a:buClr>
                <a:srgbClr val="800000"/>
              </a:buClr>
              <a:buFont typeface="Webdings" panose="05030102010509060703" pitchFamily="18" charset="2"/>
              <a:buChar char="4"/>
              <a:defRPr sz="2000">
                <a:solidFill>
                  <a:schemeClr val="tx1"/>
                </a:solidFill>
                <a:latin typeface="Times New Roman" panose="02020603050405020304" pitchFamily="18" charset="0"/>
              </a:defRPr>
            </a:lvl2pPr>
            <a:lvl3pPr marL="1143000" indent="-228600">
              <a:lnSpc>
                <a:spcPct val="90000"/>
              </a:lnSpc>
              <a:spcBef>
                <a:spcPct val="50000"/>
              </a:spcBef>
              <a:buClr>
                <a:srgbClr val="800000"/>
              </a:buClr>
              <a:buFont typeface="Webdings" panose="05030102010509060703" pitchFamily="18" charset="2"/>
              <a:buChar char="4"/>
              <a:defRPr>
                <a:solidFill>
                  <a:schemeClr val="tx1"/>
                </a:solidFill>
                <a:latin typeface="Times New Roman" panose="02020603050405020304" pitchFamily="18" charset="0"/>
              </a:defRPr>
            </a:lvl3pPr>
            <a:lvl4pPr marL="1600200" indent="-228600">
              <a:lnSpc>
                <a:spcPct val="90000"/>
              </a:lnSpc>
              <a:spcBef>
                <a:spcPct val="50000"/>
              </a:spcBef>
              <a:buClr>
                <a:srgbClr val="800000"/>
              </a:buClr>
              <a:buFont typeface="Webdings" panose="05030102010509060703" pitchFamily="18" charset="2"/>
              <a:buChar char="4"/>
              <a:defRPr sz="1600">
                <a:solidFill>
                  <a:schemeClr val="tx1"/>
                </a:solidFill>
                <a:latin typeface="Times New Roman" panose="02020603050405020304" pitchFamily="18" charset="0"/>
              </a:defRPr>
            </a:lvl4pPr>
            <a:lvl5pPr marL="2057400" indent="-228600">
              <a:lnSpc>
                <a:spcPct val="90000"/>
              </a:lnSpc>
              <a:spcBef>
                <a:spcPct val="50000"/>
              </a:spcBef>
              <a:buClr>
                <a:srgbClr val="800000"/>
              </a:buClr>
              <a:buFont typeface="Webdings" panose="05030102010509060703" pitchFamily="18" charset="2"/>
              <a:buChar char="4"/>
              <a:defRPr sz="1400">
                <a:solidFill>
                  <a:schemeClr val="tx1"/>
                </a:solidFill>
                <a:latin typeface="Times New Roman" panose="02020603050405020304" pitchFamily="18" charset="0"/>
              </a:defRPr>
            </a:lvl5pPr>
            <a:lvl6pPr marL="2514600" indent="-228600" eaLnBrk="0" fontAlgn="base" hangingPunct="0">
              <a:lnSpc>
                <a:spcPct val="90000"/>
              </a:lnSpc>
              <a:spcBef>
                <a:spcPct val="50000"/>
              </a:spcBef>
              <a:spcAft>
                <a:spcPct val="0"/>
              </a:spcAft>
              <a:buClr>
                <a:srgbClr val="800000"/>
              </a:buClr>
              <a:buFont typeface="Webdings" panose="05030102010509060703" pitchFamily="18" charset="2"/>
              <a:buChar char="4"/>
              <a:defRPr sz="1400">
                <a:solidFill>
                  <a:schemeClr val="tx1"/>
                </a:solidFill>
                <a:latin typeface="Times New Roman" panose="02020603050405020304" pitchFamily="18" charset="0"/>
              </a:defRPr>
            </a:lvl6pPr>
            <a:lvl7pPr marL="2971800" indent="-228600" eaLnBrk="0" fontAlgn="base" hangingPunct="0">
              <a:lnSpc>
                <a:spcPct val="90000"/>
              </a:lnSpc>
              <a:spcBef>
                <a:spcPct val="50000"/>
              </a:spcBef>
              <a:spcAft>
                <a:spcPct val="0"/>
              </a:spcAft>
              <a:buClr>
                <a:srgbClr val="800000"/>
              </a:buClr>
              <a:buFont typeface="Webdings" panose="05030102010509060703" pitchFamily="18" charset="2"/>
              <a:buChar char="4"/>
              <a:defRPr sz="1400">
                <a:solidFill>
                  <a:schemeClr val="tx1"/>
                </a:solidFill>
                <a:latin typeface="Times New Roman" panose="02020603050405020304" pitchFamily="18" charset="0"/>
              </a:defRPr>
            </a:lvl7pPr>
            <a:lvl8pPr marL="3429000" indent="-228600" eaLnBrk="0" fontAlgn="base" hangingPunct="0">
              <a:lnSpc>
                <a:spcPct val="90000"/>
              </a:lnSpc>
              <a:spcBef>
                <a:spcPct val="50000"/>
              </a:spcBef>
              <a:spcAft>
                <a:spcPct val="0"/>
              </a:spcAft>
              <a:buClr>
                <a:srgbClr val="800000"/>
              </a:buClr>
              <a:buFont typeface="Webdings" panose="05030102010509060703" pitchFamily="18" charset="2"/>
              <a:buChar char="4"/>
              <a:defRPr sz="1400">
                <a:solidFill>
                  <a:schemeClr val="tx1"/>
                </a:solidFill>
                <a:latin typeface="Times New Roman" panose="02020603050405020304" pitchFamily="18" charset="0"/>
              </a:defRPr>
            </a:lvl8pPr>
            <a:lvl9pPr marL="3886200" indent="-228600" eaLnBrk="0" fontAlgn="base" hangingPunct="0">
              <a:lnSpc>
                <a:spcPct val="90000"/>
              </a:lnSpc>
              <a:spcBef>
                <a:spcPct val="50000"/>
              </a:spcBef>
              <a:spcAft>
                <a:spcPct val="0"/>
              </a:spcAft>
              <a:buClr>
                <a:srgbClr val="800000"/>
              </a:buClr>
              <a:buFont typeface="Webdings" panose="05030102010509060703" pitchFamily="18" charset="2"/>
              <a:buChar char="4"/>
              <a:defRPr sz="14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2772" i="1" dirty="0">
                <a:solidFill>
                  <a:srgbClr val="800000"/>
                </a:solidFill>
              </a:rPr>
              <a:t> </a:t>
            </a:r>
          </a:p>
        </p:txBody>
      </p:sp>
      <p:sp>
        <p:nvSpPr>
          <p:cNvPr id="9220" name="Line 16"/>
          <p:cNvSpPr>
            <a:spLocks noChangeShapeType="1"/>
          </p:cNvSpPr>
          <p:nvPr/>
        </p:nvSpPr>
        <p:spPr bwMode="auto">
          <a:xfrm>
            <a:off x="0" y="987193"/>
            <a:ext cx="9130553" cy="17355"/>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82" dirty="0"/>
          </a:p>
        </p:txBody>
      </p:sp>
      <p:sp>
        <p:nvSpPr>
          <p:cNvPr id="9222" name="Rectangle 18"/>
          <p:cNvSpPr>
            <a:spLocks noChangeArrowheads="1"/>
          </p:cNvSpPr>
          <p:nvPr/>
        </p:nvSpPr>
        <p:spPr bwMode="auto">
          <a:xfrm>
            <a:off x="819029" y="121797"/>
            <a:ext cx="7556609" cy="70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ctr">
              <a:defRPr sz="1400" b="1">
                <a:solidFill>
                  <a:schemeClr val="tx1"/>
                </a:solidFill>
                <a:latin typeface="Times New Roman" panose="02020603050405020304" pitchFamily="18" charset="0"/>
              </a:defRPr>
            </a:lvl1pPr>
            <a:lvl2pPr marL="742950" indent="-285750" algn="ctr">
              <a:defRPr sz="1400" b="1">
                <a:solidFill>
                  <a:schemeClr val="tx1"/>
                </a:solidFill>
                <a:latin typeface="Times New Roman" panose="02020603050405020304" pitchFamily="18" charset="0"/>
              </a:defRPr>
            </a:lvl2pPr>
            <a:lvl3pPr marL="1143000" indent="-228600" algn="ctr">
              <a:defRPr sz="1400" b="1">
                <a:solidFill>
                  <a:schemeClr val="tx1"/>
                </a:solidFill>
                <a:latin typeface="Times New Roman" panose="02020603050405020304" pitchFamily="18" charset="0"/>
              </a:defRPr>
            </a:lvl3pPr>
            <a:lvl4pPr marL="1600200" indent="-228600" algn="ctr">
              <a:defRPr sz="1400" b="1">
                <a:solidFill>
                  <a:schemeClr val="tx1"/>
                </a:solidFill>
                <a:latin typeface="Times New Roman" panose="02020603050405020304" pitchFamily="18" charset="0"/>
              </a:defRPr>
            </a:lvl4pPr>
            <a:lvl5pPr marL="2057400" indent="-228600" algn="ctr">
              <a:defRPr sz="1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3960" i="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References</a:t>
            </a:r>
          </a:p>
        </p:txBody>
      </p:sp>
      <p:sp>
        <p:nvSpPr>
          <p:cNvPr id="8" name="Shape 407"/>
          <p:cNvSpPr txBox="1">
            <a:spLocks/>
          </p:cNvSpPr>
          <p:nvPr/>
        </p:nvSpPr>
        <p:spPr>
          <a:xfrm>
            <a:off x="228600" y="1176458"/>
            <a:ext cx="8762999" cy="4641802"/>
          </a:xfrm>
          <a:prstGeom prst="rect">
            <a:avLst/>
          </a:prstGeom>
        </p:spPr>
        <p:txBody>
          <a:bodyPr vert="horz" lIns="68569" tIns="68569" rIns="68569" bIns="68569" anchor="t" anchorCtr="0">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pPr>
            <a:r>
              <a:rPr lang="en-US" sz="1600" b="1" i="1" dirty="0" smtClean="0">
                <a:latin typeface="Arial" panose="020B0604020202020204" pitchFamily="34" charset="0"/>
                <a:ea typeface="Cambria" panose="02040503050406030204" pitchFamily="18" charset="0"/>
                <a:cs typeface="Arial" panose="020B0604020202020204" pitchFamily="34" charset="0"/>
              </a:rPr>
              <a:t>Biblicia, (2011). Intro to Colossians, Retrieved December 15, 2022 from </a:t>
            </a:r>
            <a:r>
              <a:rPr lang="en-US" sz="1600" b="1" i="1" dirty="0" smtClean="0">
                <a:latin typeface="Arial" panose="020B0604020202020204" pitchFamily="34" charset="0"/>
                <a:cs typeface="Arial" panose="020B0604020202020204" pitchFamily="34" charset="0"/>
              </a:rPr>
              <a:t>https://www.biblica.com/resources/scholar-notes/niv-study-bible/intro-to-colossians/</a:t>
            </a:r>
          </a:p>
          <a:p>
            <a:pPr marL="0" indent="0">
              <a:buNone/>
            </a:pPr>
            <a:endParaRPr lang="en-US" sz="1600" b="1" i="1" dirty="0" smtClean="0">
              <a:latin typeface="Arial" panose="020B0604020202020204" pitchFamily="34" charset="0"/>
              <a:cs typeface="Arial" panose="020B0604020202020204" pitchFamily="34" charset="0"/>
            </a:endParaRPr>
          </a:p>
          <a:p>
            <a:pPr marL="0" indent="0">
              <a:buNone/>
            </a:pPr>
            <a:r>
              <a:rPr lang="en-US" sz="1600" b="1" i="1" dirty="0" smtClean="0">
                <a:latin typeface="Arial" panose="020B0604020202020204" pitchFamily="34" charset="0"/>
                <a:ea typeface="Cambria" panose="02040503050406030204" pitchFamily="18" charset="0"/>
                <a:cs typeface="Arial" panose="020B0604020202020204" pitchFamily="34" charset="0"/>
              </a:rPr>
              <a:t>Keathley</a:t>
            </a:r>
            <a:r>
              <a:rPr lang="en-US" sz="1600" b="1" i="1" dirty="0" smtClean="0">
                <a:latin typeface="Arial" panose="020B0604020202020204" pitchFamily="34" charset="0"/>
                <a:ea typeface="Cambria" panose="02040503050406030204" pitchFamily="18" charset="0"/>
                <a:cs typeface="Arial" panose="020B0604020202020204" pitchFamily="34" charset="0"/>
              </a:rPr>
              <a:t> III., J Hampton. </a:t>
            </a:r>
            <a:r>
              <a:rPr lang="en-US" sz="1600" b="1" i="1" dirty="0">
                <a:latin typeface="Arial" panose="020B0604020202020204" pitchFamily="34" charset="0"/>
                <a:ea typeface="Cambria" panose="02040503050406030204" pitchFamily="18" charset="0"/>
                <a:cs typeface="Arial" panose="020B0604020202020204" pitchFamily="34" charset="0"/>
              </a:rPr>
              <a:t>(</a:t>
            </a:r>
            <a:r>
              <a:rPr lang="en-US" sz="1600" b="1" i="1" dirty="0" smtClean="0">
                <a:latin typeface="Arial" panose="020B0604020202020204" pitchFamily="34" charset="0"/>
                <a:ea typeface="Cambria" panose="02040503050406030204" pitchFamily="18" charset="0"/>
                <a:cs typeface="Arial" panose="020B0604020202020204" pitchFamily="34" charset="0"/>
              </a:rPr>
              <a:t>2004). Background on Colossians,</a:t>
            </a:r>
            <a:r>
              <a:rPr lang="en-US" sz="1600" b="1" i="1" dirty="0">
                <a:latin typeface="Arial" panose="020B0604020202020204" pitchFamily="34" charset="0"/>
                <a:ea typeface="Cambria" panose="02040503050406030204" pitchFamily="18"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Bible.org, </a:t>
            </a:r>
            <a:r>
              <a:rPr lang="en-US" sz="1600" b="1" i="1" dirty="0" smtClean="0">
                <a:latin typeface="Arial" panose="020B0604020202020204" pitchFamily="34" charset="0"/>
                <a:ea typeface="Cambria" panose="02040503050406030204" pitchFamily="18" charset="0"/>
                <a:cs typeface="Arial" panose="020B0604020202020204" pitchFamily="34" charset="0"/>
              </a:rPr>
              <a:t>Retrieved </a:t>
            </a:r>
            <a:r>
              <a:rPr lang="en-US" sz="1600" b="1" i="1" dirty="0">
                <a:latin typeface="Arial" panose="020B0604020202020204" pitchFamily="34" charset="0"/>
                <a:ea typeface="Cambria" panose="02040503050406030204" pitchFamily="18" charset="0"/>
                <a:cs typeface="Arial" panose="020B0604020202020204" pitchFamily="34" charset="0"/>
              </a:rPr>
              <a:t>December 15, 2022 from </a:t>
            </a:r>
            <a:r>
              <a:rPr lang="en-US" sz="1600" b="1" i="1" dirty="0">
                <a:latin typeface="Arial" panose="020B0604020202020204" pitchFamily="34" charset="0"/>
                <a:cs typeface="Arial" panose="020B0604020202020204" pitchFamily="34" charset="0"/>
              </a:rPr>
              <a:t>https://</a:t>
            </a:r>
            <a:r>
              <a:rPr lang="en-US" sz="1600" b="1" i="1" dirty="0" smtClean="0">
                <a:latin typeface="Arial" panose="020B0604020202020204" pitchFamily="34" charset="0"/>
                <a:cs typeface="Arial" panose="020B0604020202020204" pitchFamily="34" charset="0"/>
              </a:rPr>
              <a:t>bible.org/seriespage/background-colossians.</a:t>
            </a:r>
          </a:p>
          <a:p>
            <a:pPr marL="0" indent="0">
              <a:buNone/>
            </a:pPr>
            <a:endParaRPr lang="en-US" sz="1600" b="1" i="1" dirty="0">
              <a:latin typeface="Arial" panose="020B0604020202020204" pitchFamily="34" charset="0"/>
              <a:cs typeface="Arial" panose="020B0604020202020204" pitchFamily="34" charset="0"/>
            </a:endParaRPr>
          </a:p>
          <a:p>
            <a:pPr marL="0" indent="0">
              <a:buNone/>
            </a:pPr>
            <a:r>
              <a:rPr lang="en-US" altLang="en-US" sz="1600" b="1" i="1" dirty="0" smtClean="0">
                <a:latin typeface="Arial" panose="020B0604020202020204" pitchFamily="34" charset="0"/>
                <a:cs typeface="Arial" panose="020B0604020202020204" pitchFamily="34" charset="0"/>
              </a:rPr>
              <a:t>Swindoll, </a:t>
            </a:r>
            <a:r>
              <a:rPr lang="en-US" altLang="en-US" sz="1600" b="1" i="1" dirty="0">
                <a:latin typeface="Arial" panose="020B0604020202020204" pitchFamily="34" charset="0"/>
                <a:cs typeface="Arial" panose="020B0604020202020204" pitchFamily="34" charset="0"/>
              </a:rPr>
              <a:t>Charles. </a:t>
            </a:r>
            <a:r>
              <a:rPr lang="en-US" sz="1600" b="1" i="1" dirty="0">
                <a:latin typeface="Arial" panose="020B0604020202020204" pitchFamily="34" charset="0"/>
                <a:cs typeface="Arial" panose="020B0604020202020204" pitchFamily="34" charset="0"/>
              </a:rPr>
              <a:t>Insights on Philippians, Colossians, Philemon: Swindoll's Living Insights New Testament Commentary</a:t>
            </a:r>
            <a:r>
              <a:rPr lang="en-US" altLang="en-US" sz="1600" b="1" i="1" dirty="0">
                <a:latin typeface="Arial" panose="020B0604020202020204" pitchFamily="34" charset="0"/>
                <a:cs typeface="Arial" panose="020B0604020202020204" pitchFamily="34" charset="0"/>
              </a:rPr>
              <a:t>. Carol Stream, IL: Tyndale House Publishers, Inc.</a:t>
            </a:r>
          </a:p>
          <a:p>
            <a:pPr marL="0" indent="0">
              <a:buNone/>
            </a:pPr>
            <a:endParaRPr lang="en-US" sz="1600" b="1" i="1" dirty="0" smtClean="0">
              <a:latin typeface="Arial" panose="020B0604020202020204" pitchFamily="34" charset="0"/>
              <a:ea typeface="Cambria" panose="02040503050406030204" pitchFamily="18" charset="0"/>
              <a:cs typeface="Arial" panose="020B0604020202020204" pitchFamily="34" charset="0"/>
            </a:endParaRPr>
          </a:p>
          <a:p>
            <a:pPr marL="0" indent="0">
              <a:buNone/>
            </a:pPr>
            <a:r>
              <a:rPr lang="en-US" sz="1600" b="1" i="1" dirty="0" smtClean="0">
                <a:latin typeface="Arial" panose="020B0604020202020204" pitchFamily="34" charset="0"/>
                <a:ea typeface="Cambria" panose="02040503050406030204" pitchFamily="18" charset="0"/>
                <a:cs typeface="Arial" panose="020B0604020202020204" pitchFamily="34" charset="0"/>
              </a:rPr>
              <a:t>Taylor, Matthew N. Colossians Devotional, Seeking Our God, Retrieved January 04, </a:t>
            </a:r>
            <a:r>
              <a:rPr lang="en-US" sz="1600" b="1" i="1" dirty="0">
                <a:latin typeface="Arial" panose="020B0604020202020204" pitchFamily="34" charset="0"/>
                <a:ea typeface="Cambria" panose="02040503050406030204" pitchFamily="18" charset="0"/>
                <a:cs typeface="Arial" panose="020B0604020202020204" pitchFamily="34" charset="0"/>
              </a:rPr>
              <a:t>2022 from </a:t>
            </a:r>
            <a:r>
              <a:rPr lang="en-US" sz="1600" b="1" i="1" dirty="0">
                <a:latin typeface="Arial" panose="020B0604020202020204" pitchFamily="34" charset="0"/>
                <a:cs typeface="Arial" panose="020B0604020202020204" pitchFamily="34" charset="0"/>
              </a:rPr>
              <a:t>https://seekingourgod.com/colossians-11-2-devotional/?</a:t>
            </a:r>
            <a:r>
              <a:rPr lang="en-US" sz="1600" b="1" i="1" dirty="0" smtClean="0">
                <a:latin typeface="Arial" panose="020B0604020202020204" pitchFamily="34" charset="0"/>
                <a:cs typeface="Arial" panose="020B0604020202020204" pitchFamily="34" charset="0"/>
              </a:rPr>
              <a:t>utm _</a:t>
            </a:r>
            <a:r>
              <a:rPr lang="en-US" sz="1600" b="1" i="1" dirty="0">
                <a:latin typeface="Arial" panose="020B0604020202020204" pitchFamily="34" charset="0"/>
                <a:cs typeface="Arial" panose="020B0604020202020204" pitchFamily="34" charset="0"/>
              </a:rPr>
              <a:t>source=</a:t>
            </a:r>
            <a:r>
              <a:rPr lang="en-US" sz="1600" b="1" i="1" dirty="0">
                <a:latin typeface="Arial" panose="020B0604020202020204" pitchFamily="34" charset="0"/>
                <a:cs typeface="Arial" panose="020B0604020202020204" pitchFamily="34" charset="0"/>
              </a:rPr>
              <a:t>rss&amp;utm</a:t>
            </a:r>
            <a:r>
              <a:rPr lang="en-US" sz="1600" b="1" i="1" dirty="0" smtClean="0">
                <a:latin typeface="Arial" panose="020B0604020202020204" pitchFamily="34" charset="0"/>
                <a:cs typeface="Arial" panose="020B0604020202020204" pitchFamily="34" charset="0"/>
              </a:rPr>
              <a:t>_ medium=</a:t>
            </a:r>
            <a:r>
              <a:rPr lang="en-US" sz="1600" b="1" i="1" dirty="0" smtClean="0">
                <a:latin typeface="Arial" panose="020B0604020202020204" pitchFamily="34" charset="0"/>
                <a:cs typeface="Arial" panose="020B0604020202020204" pitchFamily="34" charset="0"/>
              </a:rPr>
              <a:t>rss&amp;utm_campaign</a:t>
            </a:r>
            <a:r>
              <a:rPr lang="en-US" sz="1600" b="1" i="1" dirty="0" smtClean="0">
                <a:latin typeface="Arial" panose="020B0604020202020204" pitchFamily="34" charset="0"/>
                <a:cs typeface="Arial" panose="020B0604020202020204" pitchFamily="34" charset="0"/>
              </a:rPr>
              <a:t>=colossians-11-2-devotional</a:t>
            </a:r>
            <a:endParaRPr lang="en-US" sz="1600" b="1" i="1" dirty="0">
              <a:latin typeface="Arial" panose="020B0604020202020204" pitchFamily="34" charset="0"/>
              <a:cs typeface="Arial" panose="020B0604020202020204" pitchFamily="34" charset="0"/>
            </a:endParaRPr>
          </a:p>
          <a:p>
            <a:pPr marL="0" indent="0">
              <a:buNone/>
            </a:pPr>
            <a:endParaRPr lang="en-US" sz="1600" b="1" i="1"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sz="20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1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1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1350" dirty="0">
              <a:solidFill>
                <a:srgbClr val="53537D"/>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xmlns="" val="306767838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79500"/>
            <a:ext cx="8534400" cy="5509200"/>
          </a:xfrm>
          <a:prstGeom prst="rect">
            <a:avLst/>
          </a:prstGeom>
          <a:noFill/>
          <a:effectLst/>
        </p:spPr>
        <p:txBody>
          <a:bodyPr wrap="square" rtlCol="0">
            <a:spAutoFit/>
          </a:bodyPr>
          <a:lstStyle/>
          <a:p>
            <a:pPr indent="457200"/>
            <a:r>
              <a:rPr lang="en-US" sz="2000" b="1" dirty="0" smtClean="0">
                <a:effectLst>
                  <a:outerShdw blurRad="38100" dist="38100" dir="2700000" algn="tl">
                    <a:srgbClr val="000000">
                      <a:alpha val="43137"/>
                    </a:srgbClr>
                  </a:outerShdw>
                </a:effectLst>
                <a:latin typeface="Cambria" pitchFamily="18" charset="0"/>
              </a:rPr>
              <a:t>CHURCH </a:t>
            </a:r>
            <a:r>
              <a:rPr lang="en-US" sz="2000" b="1" dirty="0" smtClean="0">
                <a:effectLst>
                  <a:outerShdw blurRad="38100" dist="38100" dir="2700000" algn="tl">
                    <a:srgbClr val="000000">
                      <a:alpha val="43137"/>
                    </a:srgbClr>
                  </a:outerShdw>
                </a:effectLst>
                <a:latin typeface="Cambria" pitchFamily="18" charset="0"/>
              </a:rPr>
              <a:t>AT </a:t>
            </a:r>
            <a:r>
              <a:rPr lang="en-US" sz="2000" b="1" dirty="0">
                <a:effectLst>
                  <a:outerShdw blurRad="38100" dist="38100" dir="2700000" algn="tl">
                    <a:srgbClr val="000000">
                      <a:alpha val="43137"/>
                    </a:srgbClr>
                  </a:outerShdw>
                </a:effectLst>
                <a:latin typeface="Cambria" pitchFamily="18" charset="0"/>
              </a:rPr>
              <a:t>COLOSSAE :</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Epaphras, one of Paul’s missionaries planted the church in Colossae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1:7</a:t>
            </a:r>
            <a:r>
              <a:rPr lang="en-US" sz="2200" b="1" dirty="0" smtClean="0">
                <a:latin typeface="Cambria" panose="02040503050406030204" pitchFamily="18" charset="0"/>
                <a:ea typeface="Cambria" panose="02040503050406030204" pitchFamily="18" charset="0"/>
              </a:rPr>
              <a:t>), possibly with the help of Paul’s friends Philemon, who served as one of the leader in the new church </a:t>
            </a:r>
            <a:r>
              <a:rPr lang="en-US" sz="2200" b="1" dirty="0" smtClean="0">
                <a:latin typeface="Cambria" panose="02040503050406030204" pitchFamily="18" charset="0"/>
                <a:ea typeface="Cambria" panose="02040503050406030204" pitchFamily="18" charset="0"/>
              </a:rPr>
              <a:t>(</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Phlm.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a:t>
            </a:r>
            <a:r>
              <a:rPr lang="en-US" sz="2200" b="1" dirty="0" smtClean="0">
                <a:latin typeface="Cambria" panose="02040503050406030204" pitchFamily="18" charset="0"/>
                <a:ea typeface="Cambria" panose="02040503050406030204" pitchFamily="18" charset="0"/>
              </a:rPr>
              <a:t>).  A dense fog of religious pluralism had rolled in, clouding the church’s  spiritual discernment and muddling the clarity of the gospel of Jesus Christ. </a:t>
            </a:r>
          </a:p>
          <a:p>
            <a:pPr indent="457200"/>
            <a:endParaRPr lang="en-US" sz="1000" b="1" dirty="0" smtClean="0">
              <a:latin typeface="Cambria" panose="02040503050406030204" pitchFamily="18" charset="0"/>
              <a:ea typeface="Cambria" panose="02040503050406030204" pitchFamily="18" charset="0"/>
            </a:endParaRPr>
          </a:p>
          <a:p>
            <a:pPr indent="457200"/>
            <a:r>
              <a:rPr lang="en-US" sz="2200" b="1" dirty="0" smtClean="0">
                <a:latin typeface="Cambria" panose="02040503050406030204" pitchFamily="18" charset="0"/>
                <a:ea typeface="Cambria" panose="02040503050406030204" pitchFamily="18" charset="0"/>
              </a:rPr>
              <a:t>The </a:t>
            </a:r>
            <a:r>
              <a:rPr lang="en-US" sz="2200" b="1" dirty="0" smtClean="0">
                <a:latin typeface="Cambria" panose="02040503050406030204" pitchFamily="18" charset="0"/>
                <a:ea typeface="Cambria" panose="02040503050406030204" pitchFamily="18" charset="0"/>
              </a:rPr>
              <a:t>ever-shifting winds of vain philosophies blow anchorless believers farther from the safe harbors of the faith.  Some face this spiritual crisis with a rigid legalism, resorting to “</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dos</a:t>
            </a:r>
            <a:r>
              <a:rPr lang="en-US" sz="2200" b="1" dirty="0" smtClean="0">
                <a:latin typeface="Cambria" panose="02040503050406030204" pitchFamily="18" charset="0"/>
                <a:ea typeface="Cambria" panose="02040503050406030204" pitchFamily="18" charset="0"/>
              </a:rPr>
              <a:t>” and “</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don’ts”</a:t>
            </a:r>
            <a:r>
              <a:rPr lang="en-US" sz="2200" b="1" dirty="0" smtClean="0">
                <a:latin typeface="Cambria" panose="02040503050406030204" pitchFamily="18" charset="0"/>
                <a:ea typeface="Cambria" panose="02040503050406030204" pitchFamily="18" charset="0"/>
              </a:rPr>
              <a:t> with no basis in scripture.</a:t>
            </a:r>
          </a:p>
          <a:p>
            <a:pPr indent="457200"/>
            <a:endParaRPr lang="en-US" sz="1000" b="1" dirty="0">
              <a:latin typeface="Cambria" panose="02040503050406030204" pitchFamily="18" charset="0"/>
              <a:ea typeface="Cambria" panose="02040503050406030204" pitchFamily="18" charset="0"/>
            </a:endParaRPr>
          </a:p>
          <a:p>
            <a:pPr indent="457200"/>
            <a:r>
              <a:rPr lang="en-US" sz="2200" b="1" dirty="0" smtClean="0">
                <a:latin typeface="Cambria" panose="02040503050406030204" pitchFamily="18" charset="0"/>
                <a:ea typeface="Cambria" panose="02040503050406030204" pitchFamily="18" charset="0"/>
              </a:rPr>
              <a:t>Others </a:t>
            </a:r>
            <a:r>
              <a:rPr lang="en-US" sz="2200" b="1" dirty="0" smtClean="0">
                <a:latin typeface="Cambria" panose="02040503050406030204" pitchFamily="18" charset="0"/>
                <a:ea typeface="Cambria" panose="02040503050406030204" pitchFamily="18" charset="0"/>
              </a:rPr>
              <a:t>retreated into a quasi-magical mysticism that tends toward superstition.  Drifting aimlessly believers slowly sinking into the murky waters of spiritual concession and moral compromise, heading dangerously toward a shipwreck of their faith. </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811224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95703"/>
            <a:ext cx="8534400" cy="5139869"/>
          </a:xfrm>
          <a:prstGeom prst="rect">
            <a:avLst/>
          </a:prstGeom>
          <a:noFill/>
          <a:effectLst/>
        </p:spPr>
        <p:txBody>
          <a:bodyPr wrap="square" rtlCol="0">
            <a:spAutoFit/>
          </a:bodyPr>
          <a:lstStyle/>
          <a:p>
            <a:pPr indent="457200"/>
            <a:r>
              <a:rPr lang="en-US" sz="2000" b="1" dirty="0" smtClean="0">
                <a:effectLst>
                  <a:outerShdw blurRad="38100" dist="38100" dir="2700000" algn="tl">
                    <a:srgbClr val="000000">
                      <a:alpha val="43137"/>
                    </a:srgbClr>
                  </a:outerShdw>
                </a:effectLst>
                <a:latin typeface="Cambria" pitchFamily="18" charset="0"/>
              </a:rPr>
              <a:t> </a:t>
            </a:r>
            <a:r>
              <a:rPr lang="en-US" sz="2000" b="1" dirty="0">
                <a:effectLst>
                  <a:outerShdw blurRad="38100" dist="38100" dir="2700000" algn="tl">
                    <a:srgbClr val="000000">
                      <a:alpha val="43137"/>
                    </a:srgbClr>
                  </a:outerShdw>
                </a:effectLst>
                <a:latin typeface="Cambria" pitchFamily="18" charset="0"/>
              </a:rPr>
              <a:t>CHURCH AT COLOSSAE </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These </a:t>
            </a:r>
            <a:r>
              <a:rPr lang="en-US" sz="2200" b="1" dirty="0" smtClean="0">
                <a:latin typeface="Cambria" panose="02040503050406030204" pitchFamily="18" charset="0"/>
                <a:ea typeface="Cambria" panose="02040503050406030204" pitchFamily="18" charset="0"/>
              </a:rPr>
              <a:t>words describe the prevailing conditions of the first-century Colossian church in the heart of Asia Minor.  The images here of a Christian church suffering from cultural capitulation and spiritual surrender could also describe many twenty-first-century churches that have drunk too deeply from their surrounding culture.  </a:t>
            </a:r>
          </a:p>
          <a:p>
            <a:pPr indent="457200"/>
            <a:endParaRPr lang="en-US" sz="1000" b="1" dirty="0">
              <a:latin typeface="Cambria" panose="02040503050406030204" pitchFamily="18" charset="0"/>
              <a:ea typeface="Cambria" panose="02040503050406030204" pitchFamily="18" charset="0"/>
            </a:endParaRPr>
          </a:p>
          <a:p>
            <a:pPr indent="457200"/>
            <a:r>
              <a:rPr lang="en-US" sz="2200" b="1" dirty="0" smtClean="0">
                <a:latin typeface="Cambria" panose="02040503050406030204" pitchFamily="18" charset="0"/>
                <a:ea typeface="Cambria" panose="02040503050406030204" pitchFamily="18" charset="0"/>
              </a:rPr>
              <a:t>Anyone </a:t>
            </a:r>
            <a:r>
              <a:rPr lang="en-US" sz="2200" b="1" dirty="0" smtClean="0">
                <a:latin typeface="Cambria" panose="02040503050406030204" pitchFamily="18" charset="0"/>
                <a:ea typeface="Cambria" panose="02040503050406030204" pitchFamily="18" charset="0"/>
              </a:rPr>
              <a:t>who digs deeply into this brief but powerful letter to the Colossians soon realizes that these ancient words still describe what we face today.  The heresies of that day are still flourishing in our modern times.  Paul’s exhortation to the wayward believers of Colossae still speaks directly to us living in the towns and cities of the twenty-first-century.  </a:t>
            </a:r>
          </a:p>
          <a:p>
            <a:pPr indent="457200"/>
            <a:endParaRPr lang="en-US" sz="1000" b="1" dirty="0">
              <a:latin typeface="Cambria" panose="02040503050406030204" pitchFamily="18" charset="0"/>
              <a:ea typeface="Cambria" panose="02040503050406030204" pitchFamily="18" charset="0"/>
            </a:endParaRPr>
          </a:p>
          <a:p>
            <a:pPr indent="457200"/>
            <a:r>
              <a:rPr lang="en-US" sz="2200" b="1" dirty="0" smtClean="0">
                <a:latin typeface="Cambria" panose="02040503050406030204" pitchFamily="18" charset="0"/>
                <a:ea typeface="Cambria" panose="02040503050406030204" pitchFamily="18" charset="0"/>
              </a:rPr>
              <a:t>The </a:t>
            </a:r>
            <a:r>
              <a:rPr lang="en-US" sz="2200" b="1" dirty="0" smtClean="0">
                <a:latin typeface="Cambria" panose="02040503050406030204" pitchFamily="18" charset="0"/>
                <a:ea typeface="Cambria" panose="02040503050406030204" pitchFamily="18" charset="0"/>
              </a:rPr>
              <a:t>Colossians like many believers today needed a drastic course correction.</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338946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88900"/>
            <a:ext cx="85344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03300"/>
            <a:ext cx="8610600" cy="5139869"/>
          </a:xfrm>
          <a:prstGeom prst="rect">
            <a:avLst/>
          </a:prstGeom>
          <a:noFill/>
          <a:effectLst/>
        </p:spPr>
        <p:txBody>
          <a:bodyPr wrap="square" rtlCol="0">
            <a:spAutoFit/>
          </a:bodyPr>
          <a:lstStyle/>
          <a:p>
            <a:pPr indent="457200"/>
            <a:r>
              <a:rPr lang="en-US" sz="2000" b="1" dirty="0" smtClean="0">
                <a:effectLst>
                  <a:outerShdw blurRad="38100" dist="38100" dir="2700000" algn="tl">
                    <a:srgbClr val="000000">
                      <a:alpha val="43137"/>
                    </a:srgbClr>
                  </a:outerShdw>
                </a:effectLst>
                <a:latin typeface="Cambria" pitchFamily="18" charset="0"/>
              </a:rPr>
              <a:t>PURPOSE OF THE EPISTLE:</a:t>
            </a:r>
            <a:r>
              <a:rPr lang="en-US" sz="2400" b="1" dirty="0" smtClean="0">
                <a:effectLst>
                  <a:outerShdw blurRad="38100" dist="38100" dir="2700000" algn="tl">
                    <a:srgbClr val="000000">
                      <a:alpha val="43137"/>
                    </a:srgbClr>
                  </a:outerShdw>
                </a:effectLst>
                <a:latin typeface="Cambria" pitchFamily="18" charset="0"/>
              </a:rPr>
              <a:t>  </a:t>
            </a:r>
            <a:r>
              <a:rPr lang="en-US" sz="2200" b="1" dirty="0">
                <a:latin typeface="Cambria" panose="02040503050406030204" pitchFamily="18" charset="0"/>
                <a:ea typeface="Cambria" panose="02040503050406030204" pitchFamily="18" charset="0"/>
              </a:rPr>
              <a:t>In response to this deep need </a:t>
            </a:r>
            <a:r>
              <a:rPr lang="en-US" sz="2200" b="1" dirty="0" smtClean="0">
                <a:latin typeface="Cambria" panose="02040503050406030204" pitchFamily="18" charset="0"/>
                <a:ea typeface="Cambria" panose="02040503050406030204" pitchFamily="18" charset="0"/>
              </a:rPr>
              <a:t>and the report that false </a:t>
            </a:r>
            <a:r>
              <a:rPr lang="en-US" sz="2200" b="1" dirty="0">
                <a:latin typeface="Cambria" panose="02040503050406030204" pitchFamily="18" charset="0"/>
                <a:ea typeface="Cambria" panose="02040503050406030204" pitchFamily="18" charset="0"/>
              </a:rPr>
              <a:t>teachers </a:t>
            </a:r>
            <a:r>
              <a:rPr lang="en-US" sz="2200" b="1" dirty="0" smtClean="0">
                <a:latin typeface="Cambria" panose="02040503050406030204" pitchFamily="18" charset="0"/>
                <a:ea typeface="Cambria" panose="02040503050406030204" pitchFamily="18" charset="0"/>
              </a:rPr>
              <a:t>were </a:t>
            </a:r>
            <a:r>
              <a:rPr lang="en-US" sz="2200" b="1" dirty="0">
                <a:latin typeface="Cambria" panose="02040503050406030204" pitchFamily="18" charset="0"/>
                <a:ea typeface="Cambria" panose="02040503050406030204" pitchFamily="18" charset="0"/>
              </a:rPr>
              <a:t>denigrating the deity of Jesus </a:t>
            </a:r>
            <a:r>
              <a:rPr lang="en-US" sz="2200" b="1" dirty="0" smtClean="0">
                <a:latin typeface="Cambria" panose="02040503050406030204" pitchFamily="18" charset="0"/>
                <a:ea typeface="Cambria" panose="02040503050406030204" pitchFamily="18" charset="0"/>
              </a:rPr>
              <a:t>by </a:t>
            </a:r>
            <a:r>
              <a:rPr lang="en-US" sz="2200" b="1" dirty="0">
                <a:latin typeface="Cambria" panose="02040503050406030204" pitchFamily="18" charset="0"/>
                <a:ea typeface="Cambria" panose="02040503050406030204" pitchFamily="18" charset="0"/>
              </a:rPr>
              <a:t>teaching that He was not actually </a:t>
            </a:r>
            <a:r>
              <a:rPr lang="en-US" sz="2200" b="1" dirty="0" smtClean="0">
                <a:latin typeface="Cambria" panose="02040503050406030204" pitchFamily="18" charset="0"/>
                <a:ea typeface="Cambria" panose="02040503050406030204" pitchFamily="18" charset="0"/>
              </a:rPr>
              <a:t>God.  Paul wrote </a:t>
            </a:r>
            <a:r>
              <a:rPr lang="en-US" sz="2200" b="1" dirty="0">
                <a:latin typeface="Cambria" panose="02040503050406030204" pitchFamily="18" charset="0"/>
                <a:ea typeface="Cambria" panose="02040503050406030204" pitchFamily="18" charset="0"/>
              </a:rPr>
              <a:t>this letter to tackled </a:t>
            </a:r>
            <a:r>
              <a:rPr lang="en-US" sz="2200" b="1" dirty="0" smtClean="0">
                <a:latin typeface="Cambria" panose="02040503050406030204" pitchFamily="18" charset="0"/>
                <a:ea typeface="Cambria" panose="02040503050406030204" pitchFamily="18" charset="0"/>
              </a:rPr>
              <a:t>this issue head-on and so that he might bring </a:t>
            </a:r>
            <a:r>
              <a:rPr lang="en-US" sz="2200" b="1" dirty="0">
                <a:latin typeface="Cambria" panose="02040503050406030204" pitchFamily="18" charset="0"/>
                <a:ea typeface="Cambria" panose="02040503050406030204" pitchFamily="18" charset="0"/>
              </a:rPr>
              <a:t>his wisdom to bear on </a:t>
            </a:r>
            <a:r>
              <a:rPr lang="en-US" sz="2200" b="1" dirty="0" smtClean="0">
                <a:latin typeface="Cambria" panose="02040503050406030204" pitchFamily="18" charset="0"/>
                <a:ea typeface="Cambria" panose="02040503050406030204" pitchFamily="18" charset="0"/>
              </a:rPr>
              <a:t>this </a:t>
            </a:r>
            <a:r>
              <a:rPr lang="en-US" sz="2200" b="1" dirty="0">
                <a:latin typeface="Cambria" panose="02040503050406030204" pitchFamily="18" charset="0"/>
                <a:ea typeface="Cambria" panose="02040503050406030204" pitchFamily="18" charset="0"/>
              </a:rPr>
              <a:t>difficult and trying </a:t>
            </a:r>
            <a:r>
              <a:rPr lang="en-US" sz="2200" b="1" dirty="0" smtClean="0">
                <a:latin typeface="Cambria" panose="02040503050406030204" pitchFamily="18" charset="0"/>
                <a:ea typeface="Cambria" panose="02040503050406030204" pitchFamily="18" charset="0"/>
              </a:rPr>
              <a:t>situation. It </a:t>
            </a:r>
            <a:r>
              <a:rPr lang="en-US" sz="2200" b="1" dirty="0">
                <a:latin typeface="Cambria" panose="02040503050406030204" pitchFamily="18" charset="0"/>
                <a:ea typeface="Cambria" panose="02040503050406030204" pitchFamily="18" charset="0"/>
              </a:rPr>
              <a:t>was critical to him that this church know God in His greatness and glory, rather than in the </a:t>
            </a:r>
            <a:r>
              <a:rPr lang="en-US" sz="2200" b="1" dirty="0" smtClean="0">
                <a:latin typeface="Cambria" panose="02040503050406030204" pitchFamily="18" charset="0"/>
                <a:ea typeface="Cambria" panose="02040503050406030204" pitchFamily="18" charset="0"/>
              </a:rPr>
              <a:t>defective </a:t>
            </a:r>
            <a:r>
              <a:rPr lang="en-US" sz="2200" b="1" dirty="0">
                <a:latin typeface="Cambria" panose="02040503050406030204" pitchFamily="18" charset="0"/>
                <a:ea typeface="Cambria" panose="02040503050406030204" pitchFamily="18" charset="0"/>
              </a:rPr>
              <a:t>view given them by the false teachers (</a:t>
            </a:r>
            <a:r>
              <a:rPr lang="en-US" sz="2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Col 1:25; 2:1–2</a:t>
            </a:r>
            <a:r>
              <a:rPr lang="en-US" sz="2200" b="1" dirty="0">
                <a:latin typeface="Cambria" panose="02040503050406030204" pitchFamily="18" charset="0"/>
                <a:ea typeface="Cambria" panose="02040503050406030204" pitchFamily="18" charset="0"/>
              </a:rPr>
              <a:t>).  </a:t>
            </a:r>
          </a:p>
          <a:p>
            <a:pPr indent="457200">
              <a:spcAft>
                <a:spcPts val="1200"/>
              </a:spcAft>
            </a:pPr>
            <a:endParaRPr lang="en-US" sz="800" b="1" dirty="0" smtClean="0">
              <a:latin typeface="Cambria" panose="02040503050406030204" pitchFamily="18" charset="0"/>
              <a:ea typeface="Cambria" panose="02040503050406030204" pitchFamily="18" charset="0"/>
            </a:endParaRPr>
          </a:p>
          <a:p>
            <a:pPr indent="457200">
              <a:spcAft>
                <a:spcPts val="1200"/>
              </a:spcAft>
            </a:pPr>
            <a:r>
              <a:rPr lang="en-US" sz="2200" b="1" dirty="0" smtClean="0">
                <a:latin typeface="Cambria" panose="02040503050406030204" pitchFamily="18" charset="0"/>
                <a:ea typeface="Cambria" panose="02040503050406030204" pitchFamily="18" charset="0"/>
              </a:rPr>
              <a:t>Three </a:t>
            </a:r>
            <a:r>
              <a:rPr lang="en-US" sz="2200" b="1" dirty="0">
                <a:latin typeface="Cambria" panose="02040503050406030204" pitchFamily="18" charset="0"/>
                <a:ea typeface="Cambria" panose="02040503050406030204" pitchFamily="18" charset="0"/>
              </a:rPr>
              <a:t>purposes seem to have been in Paul’s mind as he wrote </a:t>
            </a:r>
            <a:r>
              <a:rPr lang="en-US" sz="2200" b="1" dirty="0" smtClean="0">
                <a:latin typeface="Cambria" panose="02040503050406030204" pitchFamily="18" charset="0"/>
                <a:ea typeface="Cambria" panose="02040503050406030204" pitchFamily="18" charset="0"/>
              </a:rPr>
              <a:t>to the Colossians</a:t>
            </a:r>
            <a:r>
              <a:rPr lang="en-US" sz="2200" b="1" dirty="0">
                <a:latin typeface="Cambria" panose="02040503050406030204" pitchFamily="18" charset="0"/>
                <a:ea typeface="Cambria" panose="02040503050406030204" pitchFamily="18" charset="0"/>
              </a:rPr>
              <a:t>.  </a:t>
            </a:r>
            <a:r>
              <a:rPr lang="en-US" sz="2200" b="1" u="sng" dirty="0" smtClean="0">
                <a:latin typeface="Cambria" panose="02040503050406030204" pitchFamily="18" charset="0"/>
                <a:ea typeface="Cambria" panose="02040503050406030204" pitchFamily="18" charset="0"/>
              </a:rPr>
              <a:t>First</a:t>
            </a:r>
            <a:r>
              <a:rPr lang="en-US" sz="2200" b="1" dirty="0" smtClean="0">
                <a:latin typeface="Cambria" panose="02040503050406030204" pitchFamily="18" charset="0"/>
                <a:ea typeface="Cambria" panose="02040503050406030204" pitchFamily="18" charset="0"/>
              </a:rPr>
              <a:t> – he wanted </a:t>
            </a:r>
            <a:r>
              <a:rPr lang="en-US" sz="2200" b="1" dirty="0">
                <a:latin typeface="Cambria" panose="02040503050406030204" pitchFamily="18" charset="0"/>
                <a:ea typeface="Cambria" panose="02040503050406030204" pitchFamily="18" charset="0"/>
              </a:rPr>
              <a:t>to show the deity and supremacy of Christ in the face of the Colossian heresy (</a:t>
            </a:r>
            <a:r>
              <a:rPr lang="en-US" sz="2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1:18; 2:9</a:t>
            </a:r>
            <a:r>
              <a:rPr lang="en-US" sz="2200" b="1" dirty="0">
                <a:latin typeface="Cambria" panose="02040503050406030204" pitchFamily="18" charset="0"/>
                <a:ea typeface="Cambria" panose="02040503050406030204" pitchFamily="18" charset="0"/>
              </a:rPr>
              <a:t>).  </a:t>
            </a:r>
            <a:r>
              <a:rPr lang="en-US" sz="2200" b="1" u="sng" dirty="0" smtClean="0">
                <a:latin typeface="Cambria" panose="02040503050406030204" pitchFamily="18" charset="0"/>
                <a:ea typeface="Cambria" panose="02040503050406030204" pitchFamily="18" charset="0"/>
              </a:rPr>
              <a:t>Second</a:t>
            </a:r>
            <a:r>
              <a:rPr lang="en-US" sz="2200" b="1" dirty="0" smtClean="0">
                <a:latin typeface="Cambria" panose="02040503050406030204" pitchFamily="18" charset="0"/>
                <a:ea typeface="Cambria" panose="02040503050406030204" pitchFamily="18" charset="0"/>
              </a:rPr>
              <a:t> – he </a:t>
            </a:r>
            <a:r>
              <a:rPr lang="en-US" sz="2200" b="1" dirty="0">
                <a:latin typeface="Cambria" panose="02040503050406030204" pitchFamily="18" charset="0"/>
                <a:ea typeface="Cambria" panose="02040503050406030204" pitchFamily="18" charset="0"/>
              </a:rPr>
              <a:t>wanted to lead believers into spiritual maturity (</a:t>
            </a:r>
            <a:r>
              <a:rPr lang="en-US" sz="2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1:28; 2:6–7</a:t>
            </a:r>
            <a:r>
              <a:rPr lang="en-US" sz="2200" b="1" dirty="0">
                <a:latin typeface="Cambria" panose="02040503050406030204" pitchFamily="18" charset="0"/>
                <a:ea typeface="Cambria" panose="02040503050406030204" pitchFamily="18" charset="0"/>
              </a:rPr>
              <a:t>).  </a:t>
            </a:r>
            <a:r>
              <a:rPr lang="en-US" sz="2200" b="1" u="sng" dirty="0" smtClean="0">
                <a:latin typeface="Cambria" panose="02040503050406030204" pitchFamily="18" charset="0"/>
                <a:ea typeface="Cambria" panose="02040503050406030204" pitchFamily="18" charset="0"/>
              </a:rPr>
              <a:t>Third</a:t>
            </a:r>
            <a:r>
              <a:rPr lang="en-US" sz="2200" b="1" dirty="0" smtClean="0">
                <a:latin typeface="Cambria" panose="02040503050406030204" pitchFamily="18" charset="0"/>
                <a:ea typeface="Cambria" panose="02040503050406030204" pitchFamily="18" charset="0"/>
              </a:rPr>
              <a:t> – he </a:t>
            </a:r>
            <a:r>
              <a:rPr lang="en-US" sz="2200" b="1" dirty="0">
                <a:latin typeface="Cambria" panose="02040503050406030204" pitchFamily="18" charset="0"/>
                <a:ea typeface="Cambria" panose="02040503050406030204" pitchFamily="18" charset="0"/>
              </a:rPr>
              <a:t>wanted to inform them about his state of affairs and elicited their prayers on his behalf (</a:t>
            </a:r>
            <a:r>
              <a:rPr lang="en-US" sz="2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4:2–8</a:t>
            </a:r>
            <a:r>
              <a:rPr lang="en-US" sz="2200" b="1" dirty="0" smtClean="0">
                <a:latin typeface="Cambria" panose="02040503050406030204" pitchFamily="18" charset="0"/>
                <a:ea typeface="Cambria" panose="02040503050406030204" pitchFamily="18" charset="0"/>
              </a:rPr>
              <a:t>). </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323028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0318" y="1138518"/>
            <a:ext cx="8534400" cy="4893647"/>
          </a:xfrm>
          <a:prstGeom prst="rect">
            <a:avLst/>
          </a:prstGeom>
          <a:noFill/>
          <a:effectLst/>
        </p:spPr>
        <p:txBody>
          <a:bodyPr wrap="square" rtlCol="0">
            <a:spAutoFit/>
          </a:bodyPr>
          <a:lstStyle/>
          <a:p>
            <a:pPr indent="457200"/>
            <a:r>
              <a:rPr lang="en-US" sz="2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THEME </a:t>
            </a:r>
            <a:r>
              <a:rPr lang="en-US" sz="2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EPISTLE:</a:t>
            </a:r>
            <a:r>
              <a:rPr lang="en-US" sz="2400" b="1" dirty="0" smtClean="0">
                <a:latin typeface="Cambria"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Jesus Christ is sufficient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 our Lord, our Life, and 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Leader.”  </a:t>
            </a:r>
            <a:r>
              <a:rPr lang="en-US" sz="2400" b="1" dirty="0" smtClean="0">
                <a:latin typeface="Cambria" panose="02040503050406030204" pitchFamily="18" charset="0"/>
                <a:ea typeface="Cambria" panose="02040503050406030204" pitchFamily="18" charset="0"/>
              </a:rPr>
              <a:t>The young believers at Colossae still lacked the deep-rooted, mature faith in the sufficiency of the person and work of Christ necessary to withstand an onslaught of worldly philosophies and man-made religions.  They were under </a:t>
            </a:r>
            <a:r>
              <a:rPr lang="en-US" sz="2400" b="1" dirty="0" smtClean="0">
                <a:latin typeface="Cambria" panose="02040503050406030204" pitchFamily="18" charset="0"/>
                <a:ea typeface="Cambria" panose="02040503050406030204" pitchFamily="18" charset="0"/>
              </a:rPr>
              <a:t>attack </a:t>
            </a:r>
            <a:r>
              <a:rPr lang="en-US" sz="2400" b="1" dirty="0" smtClean="0">
                <a:latin typeface="Cambria" panose="02040503050406030204" pitchFamily="18" charset="0"/>
                <a:ea typeface="Cambria" panose="02040503050406030204" pitchFamily="18" charset="0"/>
              </a:rPr>
              <a:t>from false teachers who were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downgrading</a:t>
            </a:r>
            <a:r>
              <a:rPr lang="en-US" sz="2400" b="1" dirty="0" smtClean="0">
                <a:latin typeface="Cambria" panose="02040503050406030204" pitchFamily="18" charset="0"/>
                <a:ea typeface="Cambria" panose="02040503050406030204" pitchFamily="18" charset="0"/>
              </a:rPr>
              <a:t> Christ’s identity as God the Son,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degrading</a:t>
            </a:r>
            <a:r>
              <a:rPr lang="en-US" sz="2400" b="1" dirty="0" smtClean="0">
                <a:latin typeface="Cambria" panose="02040503050406030204" pitchFamily="18" charset="0"/>
                <a:ea typeface="Cambria" panose="02040503050406030204" pitchFamily="18" charset="0"/>
              </a:rPr>
              <a:t> the sufficiency of His saving work, and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denigrating</a:t>
            </a:r>
            <a:r>
              <a:rPr lang="en-US" sz="2400" b="1" dirty="0" smtClean="0">
                <a:latin typeface="Cambria" panose="02040503050406030204" pitchFamily="18" charset="0"/>
                <a:ea typeface="Cambria" panose="02040503050406030204" pitchFamily="18" charset="0"/>
              </a:rPr>
              <a:t> His absolute authority as heir and ruler over all creation.  </a:t>
            </a:r>
          </a:p>
          <a:p>
            <a:pPr indent="457200"/>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KEY VERSE: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Colossians 2:9-10</a:t>
            </a:r>
            <a:r>
              <a:rPr lang="en-US" sz="2400" b="1" dirty="0" smtClean="0">
                <a:latin typeface="Cambria" pitchFamily="18" charset="0"/>
              </a:rPr>
              <a:t>  </a:t>
            </a:r>
            <a:r>
              <a:rPr lang="en-US" sz="2400" b="1" i="1" dirty="0" smtClean="0">
                <a:latin typeface="Cambria" panose="02040503050406030204" pitchFamily="18" charset="0"/>
              </a:rPr>
              <a:t>“</a:t>
            </a:r>
            <a:r>
              <a:rPr lang="en-US" sz="2400" b="1" i="1" dirty="0" smtClean="0">
                <a:latin typeface="Cambria" panose="02040503050406030204" pitchFamily="18" charset="0"/>
                <a:ea typeface="Cambria" panose="02040503050406030204" pitchFamily="18" charset="0"/>
              </a:rPr>
              <a:t>For in Him dwells all the fullness of the Godhead bodily; and you are complete in Him, who is the head of all principality and power.”</a:t>
            </a:r>
            <a:endParaRPr lang="en-US" sz="2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517157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93064874"/>
              </p:ext>
            </p:extLst>
          </p:nvPr>
        </p:nvGraphicFramePr>
        <p:xfrm>
          <a:off x="304800" y="304804"/>
          <a:ext cx="8458199" cy="6232079"/>
        </p:xfrm>
        <a:graphic>
          <a:graphicData uri="http://schemas.openxmlformats.org/drawingml/2006/table">
            <a:tbl>
              <a:tblPr firstRow="1" firstCol="1" bandRow="1">
                <a:tableStyleId>{5C22544A-7EE6-4342-B048-85BDC9FD1C3A}</a:tableStyleId>
              </a:tblPr>
              <a:tblGrid>
                <a:gridCol w="1727379"/>
                <a:gridCol w="2004180"/>
                <a:gridCol w="1403552"/>
                <a:gridCol w="3323088"/>
              </a:tblGrid>
              <a:tr h="1051256">
                <a:tc gridSpan="4">
                  <a:txBody>
                    <a:bodyPr/>
                    <a:lstStyle/>
                    <a:p>
                      <a:pPr marL="0" marR="0" algn="ctr">
                        <a:lnSpc>
                          <a:spcPct val="107000"/>
                        </a:lnSpc>
                        <a:spcBef>
                          <a:spcPts val="600"/>
                        </a:spcBef>
                        <a:spcAft>
                          <a:spcPts val="600"/>
                        </a:spcAft>
                      </a:pPr>
                      <a:r>
                        <a:rPr lang="en-US" sz="1800" dirty="0" smtClean="0">
                          <a:solidFill>
                            <a:schemeClr val="tx1"/>
                          </a:solidFill>
                          <a:effectLst/>
                        </a:rPr>
                        <a:t>Christ Is</a:t>
                      </a:r>
                      <a:r>
                        <a:rPr lang="en-US" sz="1800" dirty="0">
                          <a:solidFill>
                            <a:schemeClr val="tx1"/>
                          </a:solidFill>
                          <a:effectLst/>
                        </a:rPr>
                        <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15832">
                <a:tc>
                  <a:txBody>
                    <a:bodyPr/>
                    <a:lstStyle/>
                    <a:p>
                      <a:pPr marL="0" marR="0" algn="ctr">
                        <a:lnSpc>
                          <a:spcPct val="107000"/>
                        </a:lnSpc>
                        <a:spcBef>
                          <a:spcPts val="0"/>
                        </a:spcBef>
                        <a:spcAft>
                          <a:spcPts val="0"/>
                        </a:spcAft>
                      </a:pPr>
                      <a:r>
                        <a:rPr lang="en-US" sz="1600" b="1" dirty="0" smtClean="0">
                          <a:solidFill>
                            <a:schemeClr val="tx1"/>
                          </a:solidFill>
                          <a:effectLst/>
                        </a:rPr>
                        <a:t>Colossians </a:t>
                      </a:r>
                      <a:r>
                        <a:rPr lang="en-US" sz="1600" b="1" dirty="0">
                          <a:solidFill>
                            <a:schemeClr val="tx1"/>
                          </a:solidFill>
                          <a:effectLst/>
                        </a:rPr>
                        <a:t>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r>
              <a:tr h="69205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r>
              <a:tr h="615832">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r>
              <a:tr h="615832">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r>
              <a:tr h="615832">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r>
              <a:tr h="615832">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r>
              <a:tr h="396889">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r>
              <a:tr h="396889">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r>
              <a:tr h="615832">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r>
            </a:tbl>
          </a:graphicData>
        </a:graphic>
      </p:graphicFrame>
    </p:spTree>
    <p:extLst>
      <p:ext uri="{BB962C8B-B14F-4D97-AF65-F5344CB8AC3E}">
        <p14:creationId xmlns:p14="http://schemas.microsoft.com/office/powerpoint/2010/main" xmlns="" val="4187250301"/>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29987</TotalTime>
  <Words>4535</Words>
  <Application>Microsoft Office PowerPoint</Application>
  <PresentationFormat>On-screen Show (4:3)</PresentationFormat>
  <Paragraphs>243</Paragraphs>
  <Slides>49</Slides>
  <Notes>42</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Trek</vt:lpstr>
      <vt:lpstr>1_Trek</vt:lpstr>
      <vt:lpstr>Slide 1</vt:lpstr>
      <vt:lpstr>Slide 2</vt:lpstr>
      <vt:lpstr>Colossians Introduction</vt:lpstr>
      <vt:lpstr>Slide 4</vt:lpstr>
      <vt:lpstr>Colossians Introduction</vt:lpstr>
      <vt:lpstr>Colossians Introduction</vt:lpstr>
      <vt:lpstr>Colossians Introduction</vt:lpstr>
      <vt:lpstr>Colossians Introduction</vt:lpstr>
      <vt:lpstr>Slide 9</vt:lpstr>
      <vt:lpstr>Colossians Chapter Overview</vt:lpstr>
      <vt:lpstr>Colossians Chapter Overview</vt:lpstr>
      <vt:lpstr>Slide 12</vt:lpstr>
      <vt:lpstr>Colossians 1:1 - 2 </vt:lpstr>
      <vt:lpstr>Colossians 1:1 - 2 </vt:lpstr>
      <vt:lpstr>Colossians 1:1 - 2 </vt:lpstr>
      <vt:lpstr>Colossians 1:1 - 2 </vt:lpstr>
      <vt:lpstr>Colossians 1:1 - 2 </vt:lpstr>
      <vt:lpstr>Colossians 1:1 - 2 </vt:lpstr>
      <vt:lpstr>Colossians 1:1 - 2 </vt:lpstr>
      <vt:lpstr>Colossians 1:1 - 2 </vt:lpstr>
      <vt:lpstr>Colossians 1:3 - 8 </vt:lpstr>
      <vt:lpstr>Colossians 1:3 - 8 </vt:lpstr>
      <vt:lpstr>Colossians 1:3 - 8 </vt:lpstr>
      <vt:lpstr>Slide 24</vt:lpstr>
      <vt:lpstr>Colossians 1:3 - 8 </vt:lpstr>
      <vt:lpstr>Colossians 1:3 - 8 </vt:lpstr>
      <vt:lpstr>Colossians 1:3 - 8 </vt:lpstr>
      <vt:lpstr>Colossians 1:3 - 8 </vt:lpstr>
      <vt:lpstr>Colossians 1:3 - 8 </vt:lpstr>
      <vt:lpstr>Colossians 1:9 - 14</vt:lpstr>
      <vt:lpstr>Colossians 1:9 - 14 </vt:lpstr>
      <vt:lpstr>Slide 32</vt:lpstr>
      <vt:lpstr>Colossians 1:9 - 14 </vt:lpstr>
      <vt:lpstr>Colossians 1:9 - 14 </vt:lpstr>
      <vt:lpstr>Colossians 1:9 - 14 </vt:lpstr>
      <vt:lpstr>Colossians 1:9 - 14 </vt:lpstr>
      <vt:lpstr>Colossians 1:9 - 14 </vt:lpstr>
      <vt:lpstr>Colossians 1:9 - 14 </vt:lpstr>
      <vt:lpstr>Colossians 1:9 - 14 </vt:lpstr>
      <vt:lpstr>Colossians 1:9 - 14 </vt:lpstr>
      <vt:lpstr>Colossians 1:9 - 14 </vt:lpstr>
      <vt:lpstr>Slide 42</vt:lpstr>
      <vt:lpstr>Slide 43</vt:lpstr>
      <vt:lpstr>Colossians    Application</vt:lpstr>
      <vt:lpstr>Colossians    Application</vt:lpstr>
      <vt:lpstr>Colossians    Application</vt:lpstr>
      <vt:lpstr>Slide 47</vt:lpstr>
      <vt:lpstr>Slide 48</vt:lpstr>
      <vt:lpstr>Slide 49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6227</cp:revision>
  <dcterms:created xsi:type="dcterms:W3CDTF">2016-10-08T19:35:00Z</dcterms:created>
  <dcterms:modified xsi:type="dcterms:W3CDTF">2023-01-16T22:26:37Z</dcterms:modified>
</cp:coreProperties>
</file>